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 id="2147483667" r:id="rId3"/>
    <p:sldMasterId id="2147483669" r:id="rId4"/>
    <p:sldMasterId id="2147483671" r:id="rId5"/>
  </p:sldMasterIdLst>
  <p:notesMasterIdLst>
    <p:notesMasterId r:id="rId45"/>
  </p:notesMasterIdLst>
  <p:handoutMasterIdLst>
    <p:handoutMasterId r:id="rId46"/>
  </p:handoutMasterIdLst>
  <p:sldIdLst>
    <p:sldId id="359" r:id="rId6"/>
    <p:sldId id="471" r:id="rId7"/>
    <p:sldId id="496" r:id="rId8"/>
    <p:sldId id="497" r:id="rId9"/>
    <p:sldId id="493" r:id="rId10"/>
    <p:sldId id="532" r:id="rId11"/>
    <p:sldId id="533" r:id="rId12"/>
    <p:sldId id="536" r:id="rId13"/>
    <p:sldId id="535" r:id="rId14"/>
    <p:sldId id="537" r:id="rId15"/>
    <p:sldId id="538" r:id="rId16"/>
    <p:sldId id="540" r:id="rId17"/>
    <p:sldId id="541" r:id="rId18"/>
    <p:sldId id="470" r:id="rId19"/>
    <p:sldId id="506" r:id="rId20"/>
    <p:sldId id="499" r:id="rId21"/>
    <p:sldId id="457" r:id="rId22"/>
    <p:sldId id="465" r:id="rId23"/>
    <p:sldId id="516" r:id="rId24"/>
    <p:sldId id="515" r:id="rId25"/>
    <p:sldId id="517" r:id="rId26"/>
    <p:sldId id="525" r:id="rId27"/>
    <p:sldId id="547" r:id="rId28"/>
    <p:sldId id="548" r:id="rId29"/>
    <p:sldId id="542" r:id="rId30"/>
    <p:sldId id="543" r:id="rId31"/>
    <p:sldId id="544" r:id="rId32"/>
    <p:sldId id="545" r:id="rId33"/>
    <p:sldId id="546" r:id="rId34"/>
    <p:sldId id="524" r:id="rId35"/>
    <p:sldId id="469" r:id="rId36"/>
    <p:sldId id="526" r:id="rId37"/>
    <p:sldId id="485" r:id="rId38"/>
    <p:sldId id="529" r:id="rId39"/>
    <p:sldId id="528" r:id="rId40"/>
    <p:sldId id="527" r:id="rId41"/>
    <p:sldId id="531" r:id="rId42"/>
    <p:sldId id="487" r:id="rId43"/>
    <p:sldId id="549"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FF9933"/>
    <a:srgbClr val="CCCCFF"/>
    <a:srgbClr val="FF6600"/>
    <a:srgbClr val="993366"/>
    <a:srgbClr val="64A880"/>
    <a:srgbClr val="FFCC99"/>
    <a:srgbClr val="E1E1FF"/>
    <a:srgbClr val="FFC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5" autoAdjust="0"/>
    <p:restoredTop sz="62515" autoAdjust="0"/>
  </p:normalViewPr>
  <p:slideViewPr>
    <p:cSldViewPr snapToGrid="0">
      <p:cViewPr>
        <p:scale>
          <a:sx n="68" d="100"/>
          <a:sy n="68" d="100"/>
        </p:scale>
        <p:origin x="-1140" y="-84"/>
      </p:cViewPr>
      <p:guideLst>
        <p:guide orient="horz" pos="2160"/>
        <p:guide pos="2880"/>
      </p:guideLst>
    </p:cSldViewPr>
  </p:slideViewPr>
  <p:notesTextViewPr>
    <p:cViewPr>
      <p:scale>
        <a:sx n="100" d="100"/>
        <a:sy n="100" d="100"/>
      </p:scale>
      <p:origin x="12" y="0"/>
    </p:cViewPr>
  </p:notesTextViewPr>
  <p:sorterViewPr>
    <p:cViewPr>
      <p:scale>
        <a:sx n="84" d="100"/>
        <a:sy n="84" d="100"/>
      </p:scale>
      <p:origin x="0" y="0"/>
    </p:cViewPr>
  </p:sorterViewPr>
  <p:notesViewPr>
    <p:cSldViewPr snapToGrid="0">
      <p:cViewPr varScale="1">
        <p:scale>
          <a:sx n="52" d="100"/>
          <a:sy n="52" d="100"/>
        </p:scale>
        <p:origin x="-289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6C314-C553-4E75-AE36-8BD2A81DE6F6}" type="doc">
      <dgm:prSet loTypeId="urn:microsoft.com/office/officeart/2005/8/layout/chevron1" loCatId="process" qsTypeId="urn:microsoft.com/office/officeart/2005/8/quickstyle/simple1" qsCatId="simple" csTypeId="urn:microsoft.com/office/officeart/2005/8/colors/accent1_2" csCatId="accent1" phldr="1"/>
      <dgm:spPr/>
    </dgm:pt>
    <dgm:pt modelId="{C8921DD5-3DE5-4958-9E9D-DD0F7AED665E}">
      <dgm:prSet phldrT="[Text]" custT="1"/>
      <dgm:spPr>
        <a:solidFill>
          <a:srgbClr val="92D050"/>
        </a:solidFill>
      </dgm:spPr>
      <dgm:t>
        <a:bodyPr/>
        <a:lstStyle/>
        <a:p>
          <a:r>
            <a:rPr lang="en-US" sz="2100" b="1" dirty="0" smtClean="0">
              <a:solidFill>
                <a:schemeClr val="bg1"/>
              </a:solidFill>
            </a:rPr>
            <a:t>Curriculum Development</a:t>
          </a:r>
          <a:endParaRPr lang="en-US" sz="2100" b="1" dirty="0">
            <a:solidFill>
              <a:schemeClr val="bg1"/>
            </a:solidFill>
          </a:endParaRPr>
        </a:p>
      </dgm:t>
    </dgm:pt>
    <dgm:pt modelId="{7064BB74-A443-4894-98B1-5308331A7CF6}" type="parTrans" cxnId="{44ED81D5-AA4C-4681-AFE7-71F672F1D607}">
      <dgm:prSet/>
      <dgm:spPr/>
      <dgm:t>
        <a:bodyPr/>
        <a:lstStyle/>
        <a:p>
          <a:endParaRPr lang="en-US"/>
        </a:p>
      </dgm:t>
    </dgm:pt>
    <dgm:pt modelId="{74B7780A-0A22-4439-8D08-401F3AFDA6B4}" type="sibTrans" cxnId="{44ED81D5-AA4C-4681-AFE7-71F672F1D607}">
      <dgm:prSet/>
      <dgm:spPr/>
      <dgm:t>
        <a:bodyPr/>
        <a:lstStyle/>
        <a:p>
          <a:endParaRPr lang="en-US"/>
        </a:p>
      </dgm:t>
    </dgm:pt>
    <dgm:pt modelId="{7ACAA3DF-4752-49AA-9473-E52AF60297A1}">
      <dgm:prSet phldrT="[Text]" custT="1"/>
      <dgm:spPr>
        <a:solidFill>
          <a:srgbClr val="FF9933"/>
        </a:solidFill>
      </dgm:spPr>
      <dgm:t>
        <a:bodyPr/>
        <a:lstStyle/>
        <a:p>
          <a:r>
            <a:rPr lang="en-US" sz="2100" b="1" dirty="0" smtClean="0">
              <a:solidFill>
                <a:schemeClr val="bg1"/>
              </a:solidFill>
            </a:rPr>
            <a:t>Pilot Curriculum &amp; Evaluate</a:t>
          </a:r>
          <a:endParaRPr lang="en-US" sz="2100" b="1" dirty="0">
            <a:solidFill>
              <a:schemeClr val="bg1"/>
            </a:solidFill>
          </a:endParaRPr>
        </a:p>
      </dgm:t>
    </dgm:pt>
    <dgm:pt modelId="{F983194E-158E-4B40-B8CC-F59903EA4EEC}" type="parTrans" cxnId="{6825EA86-1F79-4B1C-BB67-69D6B8936855}">
      <dgm:prSet/>
      <dgm:spPr/>
      <dgm:t>
        <a:bodyPr/>
        <a:lstStyle/>
        <a:p>
          <a:endParaRPr lang="en-US"/>
        </a:p>
      </dgm:t>
    </dgm:pt>
    <dgm:pt modelId="{A189732B-033C-44C1-B173-E3CD6ED364A2}" type="sibTrans" cxnId="{6825EA86-1F79-4B1C-BB67-69D6B8936855}">
      <dgm:prSet/>
      <dgm:spPr/>
      <dgm:t>
        <a:bodyPr/>
        <a:lstStyle/>
        <a:p>
          <a:endParaRPr lang="en-US"/>
        </a:p>
      </dgm:t>
    </dgm:pt>
    <dgm:pt modelId="{2133B224-23A9-4A89-B519-86D5F922A79E}">
      <dgm:prSet phldrT="[Text]" custT="1"/>
      <dgm:spPr>
        <a:solidFill>
          <a:schemeClr val="accent4"/>
        </a:solidFill>
      </dgm:spPr>
      <dgm:t>
        <a:bodyPr/>
        <a:lstStyle/>
        <a:p>
          <a:r>
            <a:rPr lang="en-US" sz="2100" b="1" dirty="0" smtClean="0">
              <a:solidFill>
                <a:schemeClr val="bg1"/>
              </a:solidFill>
            </a:rPr>
            <a:t>Statewide Dissemination</a:t>
          </a:r>
          <a:endParaRPr lang="en-US" sz="2100" b="1" dirty="0">
            <a:solidFill>
              <a:schemeClr val="bg1"/>
            </a:solidFill>
          </a:endParaRPr>
        </a:p>
      </dgm:t>
    </dgm:pt>
    <dgm:pt modelId="{D72E7009-55B7-4CC0-A6D7-CB3D3B3A914F}" type="parTrans" cxnId="{CCF89F5A-14A8-4979-BCD2-F1B202373926}">
      <dgm:prSet/>
      <dgm:spPr/>
      <dgm:t>
        <a:bodyPr/>
        <a:lstStyle/>
        <a:p>
          <a:endParaRPr lang="en-US"/>
        </a:p>
      </dgm:t>
    </dgm:pt>
    <dgm:pt modelId="{1AE18BED-456F-4424-A38F-78A834503339}" type="sibTrans" cxnId="{CCF89F5A-14A8-4979-BCD2-F1B202373926}">
      <dgm:prSet/>
      <dgm:spPr/>
      <dgm:t>
        <a:bodyPr/>
        <a:lstStyle/>
        <a:p>
          <a:endParaRPr lang="en-US"/>
        </a:p>
      </dgm:t>
    </dgm:pt>
    <dgm:pt modelId="{6C5BB54D-42E2-4363-BD21-C0760A62D2B6}" type="pres">
      <dgm:prSet presAssocID="{C6C6C314-C553-4E75-AE36-8BD2A81DE6F6}" presName="Name0" presStyleCnt="0">
        <dgm:presLayoutVars>
          <dgm:dir/>
          <dgm:animLvl val="lvl"/>
          <dgm:resizeHandles val="exact"/>
        </dgm:presLayoutVars>
      </dgm:prSet>
      <dgm:spPr/>
    </dgm:pt>
    <dgm:pt modelId="{278B7AEC-1B56-497E-AA18-630FB18C48A9}" type="pres">
      <dgm:prSet presAssocID="{C8921DD5-3DE5-4958-9E9D-DD0F7AED665E}" presName="parTxOnly" presStyleLbl="node1" presStyleIdx="0" presStyleCnt="3">
        <dgm:presLayoutVars>
          <dgm:chMax val="0"/>
          <dgm:chPref val="0"/>
          <dgm:bulletEnabled val="1"/>
        </dgm:presLayoutVars>
      </dgm:prSet>
      <dgm:spPr/>
      <dgm:t>
        <a:bodyPr/>
        <a:lstStyle/>
        <a:p>
          <a:endParaRPr lang="en-US"/>
        </a:p>
      </dgm:t>
    </dgm:pt>
    <dgm:pt modelId="{20A55BC6-3109-4043-AAED-52BF2E1FEC5F}" type="pres">
      <dgm:prSet presAssocID="{74B7780A-0A22-4439-8D08-401F3AFDA6B4}" presName="parTxOnlySpace" presStyleCnt="0"/>
      <dgm:spPr/>
    </dgm:pt>
    <dgm:pt modelId="{75A2F7BC-5D29-4E06-B0DB-8DEB26EEDABB}" type="pres">
      <dgm:prSet presAssocID="{7ACAA3DF-4752-49AA-9473-E52AF60297A1}" presName="parTxOnly" presStyleLbl="node1" presStyleIdx="1" presStyleCnt="3">
        <dgm:presLayoutVars>
          <dgm:chMax val="0"/>
          <dgm:chPref val="0"/>
          <dgm:bulletEnabled val="1"/>
        </dgm:presLayoutVars>
      </dgm:prSet>
      <dgm:spPr/>
      <dgm:t>
        <a:bodyPr/>
        <a:lstStyle/>
        <a:p>
          <a:endParaRPr lang="en-US"/>
        </a:p>
      </dgm:t>
    </dgm:pt>
    <dgm:pt modelId="{0FE47CA4-74D9-413A-9BE8-E6ABB6D842EE}" type="pres">
      <dgm:prSet presAssocID="{A189732B-033C-44C1-B173-E3CD6ED364A2}" presName="parTxOnlySpace" presStyleCnt="0"/>
      <dgm:spPr/>
    </dgm:pt>
    <dgm:pt modelId="{49E2FD71-05CC-4BAE-AB2E-D6A975A29A52}" type="pres">
      <dgm:prSet presAssocID="{2133B224-23A9-4A89-B519-86D5F922A79E}" presName="parTxOnly" presStyleLbl="node1" presStyleIdx="2" presStyleCnt="3">
        <dgm:presLayoutVars>
          <dgm:chMax val="0"/>
          <dgm:chPref val="0"/>
          <dgm:bulletEnabled val="1"/>
        </dgm:presLayoutVars>
      </dgm:prSet>
      <dgm:spPr/>
      <dgm:t>
        <a:bodyPr/>
        <a:lstStyle/>
        <a:p>
          <a:endParaRPr lang="en-US"/>
        </a:p>
      </dgm:t>
    </dgm:pt>
  </dgm:ptLst>
  <dgm:cxnLst>
    <dgm:cxn modelId="{CCF89F5A-14A8-4979-BCD2-F1B202373926}" srcId="{C6C6C314-C553-4E75-AE36-8BD2A81DE6F6}" destId="{2133B224-23A9-4A89-B519-86D5F922A79E}" srcOrd="2" destOrd="0" parTransId="{D72E7009-55B7-4CC0-A6D7-CB3D3B3A914F}" sibTransId="{1AE18BED-456F-4424-A38F-78A834503339}"/>
    <dgm:cxn modelId="{44ED81D5-AA4C-4681-AFE7-71F672F1D607}" srcId="{C6C6C314-C553-4E75-AE36-8BD2A81DE6F6}" destId="{C8921DD5-3DE5-4958-9E9D-DD0F7AED665E}" srcOrd="0" destOrd="0" parTransId="{7064BB74-A443-4894-98B1-5308331A7CF6}" sibTransId="{74B7780A-0A22-4439-8D08-401F3AFDA6B4}"/>
    <dgm:cxn modelId="{D8B1B1D3-34E4-4EBE-AB47-64230892A699}" type="presOf" srcId="{7ACAA3DF-4752-49AA-9473-E52AF60297A1}" destId="{75A2F7BC-5D29-4E06-B0DB-8DEB26EEDABB}" srcOrd="0" destOrd="0" presId="urn:microsoft.com/office/officeart/2005/8/layout/chevron1"/>
    <dgm:cxn modelId="{9E2BF4A0-6AA9-4CEC-A3C7-8C53DA57F26F}" type="presOf" srcId="{C8921DD5-3DE5-4958-9E9D-DD0F7AED665E}" destId="{278B7AEC-1B56-497E-AA18-630FB18C48A9}" srcOrd="0" destOrd="0" presId="urn:microsoft.com/office/officeart/2005/8/layout/chevron1"/>
    <dgm:cxn modelId="{4F1B430E-7899-459C-9303-89D68B67EE0F}" type="presOf" srcId="{C6C6C314-C553-4E75-AE36-8BD2A81DE6F6}" destId="{6C5BB54D-42E2-4363-BD21-C0760A62D2B6}" srcOrd="0" destOrd="0" presId="urn:microsoft.com/office/officeart/2005/8/layout/chevron1"/>
    <dgm:cxn modelId="{CDEDB81B-78C5-4639-B2A0-82FB076676EF}" type="presOf" srcId="{2133B224-23A9-4A89-B519-86D5F922A79E}" destId="{49E2FD71-05CC-4BAE-AB2E-D6A975A29A52}" srcOrd="0" destOrd="0" presId="urn:microsoft.com/office/officeart/2005/8/layout/chevron1"/>
    <dgm:cxn modelId="{6825EA86-1F79-4B1C-BB67-69D6B8936855}" srcId="{C6C6C314-C553-4E75-AE36-8BD2A81DE6F6}" destId="{7ACAA3DF-4752-49AA-9473-E52AF60297A1}" srcOrd="1" destOrd="0" parTransId="{F983194E-158E-4B40-B8CC-F59903EA4EEC}" sibTransId="{A189732B-033C-44C1-B173-E3CD6ED364A2}"/>
    <dgm:cxn modelId="{39BF2196-65DB-45E0-89E4-24A8D937C5F3}" type="presParOf" srcId="{6C5BB54D-42E2-4363-BD21-C0760A62D2B6}" destId="{278B7AEC-1B56-497E-AA18-630FB18C48A9}" srcOrd="0" destOrd="0" presId="urn:microsoft.com/office/officeart/2005/8/layout/chevron1"/>
    <dgm:cxn modelId="{510FDD9C-9607-4065-996F-19CECCE1E6CB}" type="presParOf" srcId="{6C5BB54D-42E2-4363-BD21-C0760A62D2B6}" destId="{20A55BC6-3109-4043-AAED-52BF2E1FEC5F}" srcOrd="1" destOrd="0" presId="urn:microsoft.com/office/officeart/2005/8/layout/chevron1"/>
    <dgm:cxn modelId="{ECDF5C70-AB74-4AB4-8F23-2117A2245BB5}" type="presParOf" srcId="{6C5BB54D-42E2-4363-BD21-C0760A62D2B6}" destId="{75A2F7BC-5D29-4E06-B0DB-8DEB26EEDABB}" srcOrd="2" destOrd="0" presId="urn:microsoft.com/office/officeart/2005/8/layout/chevron1"/>
    <dgm:cxn modelId="{A31EF7B9-C90F-4445-B5B0-F507EE2981DE}" type="presParOf" srcId="{6C5BB54D-42E2-4363-BD21-C0760A62D2B6}" destId="{0FE47CA4-74D9-413A-9BE8-E6ABB6D842EE}" srcOrd="3" destOrd="0" presId="urn:microsoft.com/office/officeart/2005/8/layout/chevron1"/>
    <dgm:cxn modelId="{D79DC98D-4C5F-4DCC-B92D-68633C479190}" type="presParOf" srcId="{6C5BB54D-42E2-4363-BD21-C0760A62D2B6}" destId="{49E2FD71-05CC-4BAE-AB2E-D6A975A29A5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E801DC-2499-4B0E-A3F1-B5C4D816F35D}"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4E672936-B762-4C19-B32C-661FFC7AAA74}">
      <dgm:prSet phldrT="[Text]" custT="1"/>
      <dgm:spPr>
        <a:ln>
          <a:solidFill>
            <a:schemeClr val="bg1"/>
          </a:solidFill>
        </a:ln>
      </dgm:spPr>
      <dgm:t>
        <a:bodyPr/>
        <a:lstStyle/>
        <a:p>
          <a:r>
            <a:rPr lang="en-US" sz="2800" b="1" dirty="0" smtClean="0"/>
            <a:t>Nurses in All Settings &amp;       All Roles Leading &amp; Improving Care Transitions</a:t>
          </a:r>
        </a:p>
      </dgm:t>
    </dgm:pt>
    <dgm:pt modelId="{CE96C5E8-7BC6-4A87-92B7-47A1F99496EF}" type="parTrans" cxnId="{97B39B38-68AD-4F81-A37E-344E7A5C152E}">
      <dgm:prSet/>
      <dgm:spPr/>
      <dgm:t>
        <a:bodyPr/>
        <a:lstStyle/>
        <a:p>
          <a:endParaRPr lang="en-US"/>
        </a:p>
      </dgm:t>
    </dgm:pt>
    <dgm:pt modelId="{5A5BEEFF-37BF-4146-8306-CAC5312C759B}" type="sibTrans" cxnId="{97B39B38-68AD-4F81-A37E-344E7A5C152E}">
      <dgm:prSet/>
      <dgm:spPr/>
      <dgm:t>
        <a:bodyPr/>
        <a:lstStyle/>
        <a:p>
          <a:endParaRPr lang="en-US"/>
        </a:p>
      </dgm:t>
    </dgm:pt>
    <dgm:pt modelId="{373EF5C3-D0BF-4983-945A-5901E47B037B}">
      <dgm:prSet phldrT="[Text]" custT="1"/>
      <dgm:spPr/>
      <dgm:t>
        <a:bodyPr/>
        <a:lstStyle/>
        <a:p>
          <a:r>
            <a:rPr lang="en-US" sz="3200" dirty="0" smtClean="0"/>
            <a:t>Knowledge</a:t>
          </a:r>
          <a:endParaRPr lang="en-US" sz="2800" dirty="0"/>
        </a:p>
      </dgm:t>
    </dgm:pt>
    <dgm:pt modelId="{6203D30D-8690-4090-A867-CE5585D7AD6F}" type="parTrans" cxnId="{15344452-FBF0-4B74-9DF9-988D533EB5C8}">
      <dgm:prSet/>
      <dgm:spPr/>
      <dgm:t>
        <a:bodyPr/>
        <a:lstStyle/>
        <a:p>
          <a:endParaRPr lang="en-US"/>
        </a:p>
      </dgm:t>
    </dgm:pt>
    <dgm:pt modelId="{027CCAE7-8E9A-4BF7-9569-0F7B9E6353E6}" type="sibTrans" cxnId="{15344452-FBF0-4B74-9DF9-988D533EB5C8}">
      <dgm:prSet/>
      <dgm:spPr/>
      <dgm:t>
        <a:bodyPr/>
        <a:lstStyle/>
        <a:p>
          <a:endParaRPr lang="en-US"/>
        </a:p>
      </dgm:t>
    </dgm:pt>
    <dgm:pt modelId="{F16F950A-97F9-4BD8-B23A-445413D83E67}">
      <dgm:prSet phldrT="[Text]" custT="1"/>
      <dgm:spPr>
        <a:solidFill>
          <a:srgbClr val="92D050"/>
        </a:solidFill>
      </dgm:spPr>
      <dgm:t>
        <a:bodyPr/>
        <a:lstStyle/>
        <a:p>
          <a:r>
            <a:rPr lang="en-US" sz="3200" dirty="0" smtClean="0"/>
            <a:t>Skills</a:t>
          </a:r>
          <a:endParaRPr lang="en-US" sz="2500" dirty="0"/>
        </a:p>
      </dgm:t>
    </dgm:pt>
    <dgm:pt modelId="{67EC8526-0635-4BB5-B592-B028FAFB5EB9}" type="parTrans" cxnId="{3A5825A8-3080-442C-9E6D-45B47E630BF3}">
      <dgm:prSet/>
      <dgm:spPr>
        <a:solidFill>
          <a:srgbClr val="92D050"/>
        </a:solidFill>
      </dgm:spPr>
      <dgm:t>
        <a:bodyPr/>
        <a:lstStyle/>
        <a:p>
          <a:endParaRPr lang="en-US"/>
        </a:p>
      </dgm:t>
    </dgm:pt>
    <dgm:pt modelId="{9D5B409E-DC78-4283-850E-2A261A3D5177}" type="sibTrans" cxnId="{3A5825A8-3080-442C-9E6D-45B47E630BF3}">
      <dgm:prSet/>
      <dgm:spPr/>
      <dgm:t>
        <a:bodyPr/>
        <a:lstStyle/>
        <a:p>
          <a:endParaRPr lang="en-US"/>
        </a:p>
      </dgm:t>
    </dgm:pt>
    <dgm:pt modelId="{15F93EC2-1175-430C-9006-781D67E21C2F}">
      <dgm:prSet phldrT="[Text]" custT="1"/>
      <dgm:spPr/>
      <dgm:t>
        <a:bodyPr/>
        <a:lstStyle/>
        <a:p>
          <a:r>
            <a:rPr lang="en-US" sz="3200" dirty="0" smtClean="0"/>
            <a:t>Attitude</a:t>
          </a:r>
          <a:endParaRPr lang="en-US" sz="3200" dirty="0"/>
        </a:p>
      </dgm:t>
    </dgm:pt>
    <dgm:pt modelId="{554FCA8D-1344-48BA-804B-651463528F17}" type="parTrans" cxnId="{E5B4CE41-BE44-4461-A9E2-EC5953702EE3}">
      <dgm:prSet/>
      <dgm:spPr/>
      <dgm:t>
        <a:bodyPr/>
        <a:lstStyle/>
        <a:p>
          <a:endParaRPr lang="en-US"/>
        </a:p>
      </dgm:t>
    </dgm:pt>
    <dgm:pt modelId="{28F627FC-DAC4-4B6D-95AD-F75466370400}" type="sibTrans" cxnId="{E5B4CE41-BE44-4461-A9E2-EC5953702EE3}">
      <dgm:prSet/>
      <dgm:spPr/>
      <dgm:t>
        <a:bodyPr/>
        <a:lstStyle/>
        <a:p>
          <a:endParaRPr lang="en-US"/>
        </a:p>
      </dgm:t>
    </dgm:pt>
    <dgm:pt modelId="{E3EC7E53-7835-4C63-BB2F-0E7871071210}" type="pres">
      <dgm:prSet presAssocID="{E3E801DC-2499-4B0E-A3F1-B5C4D816F35D}" presName="cycle" presStyleCnt="0">
        <dgm:presLayoutVars>
          <dgm:chMax val="1"/>
          <dgm:dir/>
          <dgm:animLvl val="ctr"/>
          <dgm:resizeHandles val="exact"/>
        </dgm:presLayoutVars>
      </dgm:prSet>
      <dgm:spPr/>
      <dgm:t>
        <a:bodyPr/>
        <a:lstStyle/>
        <a:p>
          <a:endParaRPr lang="en-US"/>
        </a:p>
      </dgm:t>
    </dgm:pt>
    <dgm:pt modelId="{9AC5F022-742D-4BBE-AEAA-82746A1162DF}" type="pres">
      <dgm:prSet presAssocID="{4E672936-B762-4C19-B32C-661FFC7AAA74}" presName="centerShape" presStyleLbl="node0" presStyleIdx="0" presStyleCnt="1" custScaleX="235703" custScaleY="78480" custLinFactNeighborX="-894" custLinFactNeighborY="-40524"/>
      <dgm:spPr>
        <a:prstGeom prst="roundRect">
          <a:avLst/>
        </a:prstGeom>
      </dgm:spPr>
      <dgm:t>
        <a:bodyPr/>
        <a:lstStyle/>
        <a:p>
          <a:endParaRPr lang="en-US"/>
        </a:p>
      </dgm:t>
    </dgm:pt>
    <dgm:pt modelId="{41E6ED64-C293-4DBF-B5D3-C1D6DE38826E}" type="pres">
      <dgm:prSet presAssocID="{6203D30D-8690-4090-A867-CE5585D7AD6F}" presName="parTrans" presStyleLbl="bgSibTrans2D1" presStyleIdx="0" presStyleCnt="3"/>
      <dgm:spPr/>
      <dgm:t>
        <a:bodyPr/>
        <a:lstStyle/>
        <a:p>
          <a:endParaRPr lang="en-US"/>
        </a:p>
      </dgm:t>
    </dgm:pt>
    <dgm:pt modelId="{728EF560-8179-4C23-9101-FBE8E209981B}" type="pres">
      <dgm:prSet presAssocID="{373EF5C3-D0BF-4983-945A-5901E47B037B}" presName="node" presStyleLbl="node1" presStyleIdx="0" presStyleCnt="3" custScaleX="153711" custScaleY="36824" custRadScaleRad="67893" custRadScaleInc="-50506">
        <dgm:presLayoutVars>
          <dgm:bulletEnabled val="1"/>
        </dgm:presLayoutVars>
      </dgm:prSet>
      <dgm:spPr/>
      <dgm:t>
        <a:bodyPr/>
        <a:lstStyle/>
        <a:p>
          <a:endParaRPr lang="en-US"/>
        </a:p>
      </dgm:t>
    </dgm:pt>
    <dgm:pt modelId="{62196FFD-10BC-4510-AB46-F21BD384D412}" type="pres">
      <dgm:prSet presAssocID="{67EC8526-0635-4BB5-B592-B028FAFB5EB9}" presName="parTrans" presStyleLbl="bgSibTrans2D1" presStyleIdx="1" presStyleCnt="3" custScaleX="100108" custLinFactNeighborX="1590" custLinFactNeighborY="-19133"/>
      <dgm:spPr/>
      <dgm:t>
        <a:bodyPr/>
        <a:lstStyle/>
        <a:p>
          <a:endParaRPr lang="en-US"/>
        </a:p>
      </dgm:t>
    </dgm:pt>
    <dgm:pt modelId="{144692B0-0E90-4911-BA4C-04A2832345DD}" type="pres">
      <dgm:prSet presAssocID="{F16F950A-97F9-4BD8-B23A-445413D83E67}" presName="node" presStyleLbl="node1" presStyleIdx="1" presStyleCnt="3" custScaleX="144338" custScaleY="32664" custRadScaleRad="19812" custRadScaleInc="-296674">
        <dgm:presLayoutVars>
          <dgm:bulletEnabled val="1"/>
        </dgm:presLayoutVars>
      </dgm:prSet>
      <dgm:spPr/>
      <dgm:t>
        <a:bodyPr/>
        <a:lstStyle/>
        <a:p>
          <a:endParaRPr lang="en-US"/>
        </a:p>
      </dgm:t>
    </dgm:pt>
    <dgm:pt modelId="{8160F480-DC42-437F-84DA-4BA76A98A23A}" type="pres">
      <dgm:prSet presAssocID="{554FCA8D-1344-48BA-804B-651463528F17}" presName="parTrans" presStyleLbl="bgSibTrans2D1" presStyleIdx="2" presStyleCnt="3"/>
      <dgm:spPr/>
      <dgm:t>
        <a:bodyPr/>
        <a:lstStyle/>
        <a:p>
          <a:endParaRPr lang="en-US"/>
        </a:p>
      </dgm:t>
    </dgm:pt>
    <dgm:pt modelId="{F097955D-7EE6-464F-BE72-8630F0EF88CA}" type="pres">
      <dgm:prSet presAssocID="{15F93EC2-1175-430C-9006-781D67E21C2F}" presName="node" presStyleLbl="node1" presStyleIdx="2" presStyleCnt="3" custScaleX="149784" custScaleY="33449" custRadScaleRad="67209" custRadScaleInc="51779">
        <dgm:presLayoutVars>
          <dgm:bulletEnabled val="1"/>
        </dgm:presLayoutVars>
      </dgm:prSet>
      <dgm:spPr/>
      <dgm:t>
        <a:bodyPr/>
        <a:lstStyle/>
        <a:p>
          <a:endParaRPr lang="en-US"/>
        </a:p>
      </dgm:t>
    </dgm:pt>
  </dgm:ptLst>
  <dgm:cxnLst>
    <dgm:cxn modelId="{257E5A0B-3015-467B-8D47-3219C3A7BEE5}" type="presOf" srcId="{4E672936-B762-4C19-B32C-661FFC7AAA74}" destId="{9AC5F022-742D-4BBE-AEAA-82746A1162DF}" srcOrd="0" destOrd="0" presId="urn:microsoft.com/office/officeart/2005/8/layout/radial4"/>
    <dgm:cxn modelId="{09F849A4-6679-478C-99DE-5F6AC02A0BB0}" type="presOf" srcId="{15F93EC2-1175-430C-9006-781D67E21C2F}" destId="{F097955D-7EE6-464F-BE72-8630F0EF88CA}" srcOrd="0" destOrd="0" presId="urn:microsoft.com/office/officeart/2005/8/layout/radial4"/>
    <dgm:cxn modelId="{3A5825A8-3080-442C-9E6D-45B47E630BF3}" srcId="{4E672936-B762-4C19-B32C-661FFC7AAA74}" destId="{F16F950A-97F9-4BD8-B23A-445413D83E67}" srcOrd="1" destOrd="0" parTransId="{67EC8526-0635-4BB5-B592-B028FAFB5EB9}" sibTransId="{9D5B409E-DC78-4283-850E-2A261A3D5177}"/>
    <dgm:cxn modelId="{9B956150-81B8-42E3-B876-4B2203A4403B}" type="presOf" srcId="{F16F950A-97F9-4BD8-B23A-445413D83E67}" destId="{144692B0-0E90-4911-BA4C-04A2832345DD}" srcOrd="0" destOrd="0" presId="urn:microsoft.com/office/officeart/2005/8/layout/radial4"/>
    <dgm:cxn modelId="{15344452-FBF0-4B74-9DF9-988D533EB5C8}" srcId="{4E672936-B762-4C19-B32C-661FFC7AAA74}" destId="{373EF5C3-D0BF-4983-945A-5901E47B037B}" srcOrd="0" destOrd="0" parTransId="{6203D30D-8690-4090-A867-CE5585D7AD6F}" sibTransId="{027CCAE7-8E9A-4BF7-9569-0F7B9E6353E6}"/>
    <dgm:cxn modelId="{A322162F-6DF8-40E7-8605-211ABCD24006}" type="presOf" srcId="{6203D30D-8690-4090-A867-CE5585D7AD6F}" destId="{41E6ED64-C293-4DBF-B5D3-C1D6DE38826E}" srcOrd="0" destOrd="0" presId="urn:microsoft.com/office/officeart/2005/8/layout/radial4"/>
    <dgm:cxn modelId="{AF6732A7-7BE0-4ABE-A029-955CAAE4A247}" type="presOf" srcId="{373EF5C3-D0BF-4983-945A-5901E47B037B}" destId="{728EF560-8179-4C23-9101-FBE8E209981B}" srcOrd="0" destOrd="0" presId="urn:microsoft.com/office/officeart/2005/8/layout/radial4"/>
    <dgm:cxn modelId="{97B39B38-68AD-4F81-A37E-344E7A5C152E}" srcId="{E3E801DC-2499-4B0E-A3F1-B5C4D816F35D}" destId="{4E672936-B762-4C19-B32C-661FFC7AAA74}" srcOrd="0" destOrd="0" parTransId="{CE96C5E8-7BC6-4A87-92B7-47A1F99496EF}" sibTransId="{5A5BEEFF-37BF-4146-8306-CAC5312C759B}"/>
    <dgm:cxn modelId="{19175390-CF4A-47CE-BC57-F7A4E38F91BB}" type="presOf" srcId="{E3E801DC-2499-4B0E-A3F1-B5C4D816F35D}" destId="{E3EC7E53-7835-4C63-BB2F-0E7871071210}" srcOrd="0" destOrd="0" presId="urn:microsoft.com/office/officeart/2005/8/layout/radial4"/>
    <dgm:cxn modelId="{2045884D-09BF-498E-95ED-3D74F4EB65A1}" type="presOf" srcId="{554FCA8D-1344-48BA-804B-651463528F17}" destId="{8160F480-DC42-437F-84DA-4BA76A98A23A}" srcOrd="0" destOrd="0" presId="urn:microsoft.com/office/officeart/2005/8/layout/radial4"/>
    <dgm:cxn modelId="{E5B4CE41-BE44-4461-A9E2-EC5953702EE3}" srcId="{4E672936-B762-4C19-B32C-661FFC7AAA74}" destId="{15F93EC2-1175-430C-9006-781D67E21C2F}" srcOrd="2" destOrd="0" parTransId="{554FCA8D-1344-48BA-804B-651463528F17}" sibTransId="{28F627FC-DAC4-4B6D-95AD-F75466370400}"/>
    <dgm:cxn modelId="{57A328EE-6A59-4CCD-AE07-E4D0A006C8C0}" type="presOf" srcId="{67EC8526-0635-4BB5-B592-B028FAFB5EB9}" destId="{62196FFD-10BC-4510-AB46-F21BD384D412}" srcOrd="0" destOrd="0" presId="urn:microsoft.com/office/officeart/2005/8/layout/radial4"/>
    <dgm:cxn modelId="{7BD292CA-5ED6-4DD2-9F2B-31602EF7CB99}" type="presParOf" srcId="{E3EC7E53-7835-4C63-BB2F-0E7871071210}" destId="{9AC5F022-742D-4BBE-AEAA-82746A1162DF}" srcOrd="0" destOrd="0" presId="urn:microsoft.com/office/officeart/2005/8/layout/radial4"/>
    <dgm:cxn modelId="{9F43615F-3CB4-4652-B6A1-3A0D707B7B55}" type="presParOf" srcId="{E3EC7E53-7835-4C63-BB2F-0E7871071210}" destId="{41E6ED64-C293-4DBF-B5D3-C1D6DE38826E}" srcOrd="1" destOrd="0" presId="urn:microsoft.com/office/officeart/2005/8/layout/radial4"/>
    <dgm:cxn modelId="{8C3034D5-B4EA-467E-9D40-F57743D1B4AF}" type="presParOf" srcId="{E3EC7E53-7835-4C63-BB2F-0E7871071210}" destId="{728EF560-8179-4C23-9101-FBE8E209981B}" srcOrd="2" destOrd="0" presId="urn:microsoft.com/office/officeart/2005/8/layout/radial4"/>
    <dgm:cxn modelId="{B3CFA03B-94E3-45DF-BEDE-1139FC5933EC}" type="presParOf" srcId="{E3EC7E53-7835-4C63-BB2F-0E7871071210}" destId="{62196FFD-10BC-4510-AB46-F21BD384D412}" srcOrd="3" destOrd="0" presId="urn:microsoft.com/office/officeart/2005/8/layout/radial4"/>
    <dgm:cxn modelId="{FC639A3F-FC8B-4849-8747-3E3AC135E121}" type="presParOf" srcId="{E3EC7E53-7835-4C63-BB2F-0E7871071210}" destId="{144692B0-0E90-4911-BA4C-04A2832345DD}" srcOrd="4" destOrd="0" presId="urn:microsoft.com/office/officeart/2005/8/layout/radial4"/>
    <dgm:cxn modelId="{374173A7-B060-4F16-93B5-C6B59C3D47B1}" type="presParOf" srcId="{E3EC7E53-7835-4C63-BB2F-0E7871071210}" destId="{8160F480-DC42-437F-84DA-4BA76A98A23A}" srcOrd="5" destOrd="0" presId="urn:microsoft.com/office/officeart/2005/8/layout/radial4"/>
    <dgm:cxn modelId="{613257E4-EC42-4CAF-A782-87DBD62B1DC4}" type="presParOf" srcId="{E3EC7E53-7835-4C63-BB2F-0E7871071210}" destId="{F097955D-7EE6-464F-BE72-8630F0EF88CA}"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0E579-8DEB-4EEC-B464-FAAF2A9C254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A2C4459-9626-44E3-A4DA-2FA667A9958F}">
      <dgm:prSet phldrT="[Text]" custT="1"/>
      <dgm:spPr>
        <a:solidFill>
          <a:schemeClr val="accent6"/>
        </a:solidFill>
      </dgm:spPr>
      <dgm:t>
        <a:bodyPr/>
        <a:lstStyle/>
        <a:p>
          <a:r>
            <a:rPr lang="en-US" sz="3600" dirty="0" smtClean="0"/>
            <a:t>1</a:t>
          </a:r>
          <a:endParaRPr lang="en-US" sz="3600" dirty="0"/>
        </a:p>
      </dgm:t>
    </dgm:pt>
    <dgm:pt modelId="{F572B3FA-D59A-4EB7-8516-DE3D8C6C3426}" type="parTrans" cxnId="{BC3A46AF-DEA4-4820-B237-5F8B4A594AC5}">
      <dgm:prSet/>
      <dgm:spPr/>
      <dgm:t>
        <a:bodyPr/>
        <a:lstStyle/>
        <a:p>
          <a:endParaRPr lang="en-US"/>
        </a:p>
      </dgm:t>
    </dgm:pt>
    <dgm:pt modelId="{7ED79FF0-4A53-48EA-9EB6-0BB1C1F8D6CA}" type="sibTrans" cxnId="{BC3A46AF-DEA4-4820-B237-5F8B4A594AC5}">
      <dgm:prSet/>
      <dgm:spPr/>
      <dgm:t>
        <a:bodyPr/>
        <a:lstStyle/>
        <a:p>
          <a:endParaRPr lang="en-US"/>
        </a:p>
      </dgm:t>
    </dgm:pt>
    <dgm:pt modelId="{E7ED4BCA-C8A9-4CEE-A55D-C931D398A508}">
      <dgm:prSet phldrT="[Text]" custT="1"/>
      <dgm:spPr/>
      <dgm:t>
        <a:bodyPr/>
        <a:lstStyle/>
        <a:p>
          <a:r>
            <a:rPr lang="en-US" sz="3200" dirty="0" smtClean="0"/>
            <a:t>Four Interactive Learning Modules</a:t>
          </a:r>
          <a:endParaRPr lang="en-US" sz="3200" dirty="0"/>
        </a:p>
      </dgm:t>
    </dgm:pt>
    <dgm:pt modelId="{CE7AABF4-855B-4593-AE66-992D86187048}" type="parTrans" cxnId="{3A082300-F76A-4CF9-9198-5E763A5C9237}">
      <dgm:prSet/>
      <dgm:spPr/>
      <dgm:t>
        <a:bodyPr/>
        <a:lstStyle/>
        <a:p>
          <a:endParaRPr lang="en-US"/>
        </a:p>
      </dgm:t>
    </dgm:pt>
    <dgm:pt modelId="{A3F1FD17-4C41-4923-8DB2-E01DE518CE23}" type="sibTrans" cxnId="{3A082300-F76A-4CF9-9198-5E763A5C9237}">
      <dgm:prSet/>
      <dgm:spPr/>
      <dgm:t>
        <a:bodyPr/>
        <a:lstStyle/>
        <a:p>
          <a:endParaRPr lang="en-US"/>
        </a:p>
      </dgm:t>
    </dgm:pt>
    <dgm:pt modelId="{96BE0980-2DF2-4139-AED9-A607350419EC}">
      <dgm:prSet phldrT="[Text]" custT="1"/>
      <dgm:spPr>
        <a:solidFill>
          <a:srgbClr val="92D050"/>
        </a:solidFill>
      </dgm:spPr>
      <dgm:t>
        <a:bodyPr/>
        <a:lstStyle/>
        <a:p>
          <a:r>
            <a:rPr lang="en-US" sz="3600" dirty="0" smtClean="0"/>
            <a:t>2</a:t>
          </a:r>
          <a:endParaRPr lang="en-US" sz="3600" dirty="0"/>
        </a:p>
      </dgm:t>
    </dgm:pt>
    <dgm:pt modelId="{1C37FAC5-3C27-44FC-BFE9-F3207C87AE6E}" type="parTrans" cxnId="{308252BC-08AF-44CC-BF57-3DC492E0105E}">
      <dgm:prSet/>
      <dgm:spPr/>
      <dgm:t>
        <a:bodyPr/>
        <a:lstStyle/>
        <a:p>
          <a:endParaRPr lang="en-US"/>
        </a:p>
      </dgm:t>
    </dgm:pt>
    <dgm:pt modelId="{49C9AB6D-7ED1-444C-9269-7F912ECC06A9}" type="sibTrans" cxnId="{308252BC-08AF-44CC-BF57-3DC492E0105E}">
      <dgm:prSet/>
      <dgm:spPr/>
      <dgm:t>
        <a:bodyPr/>
        <a:lstStyle/>
        <a:p>
          <a:endParaRPr lang="en-US"/>
        </a:p>
      </dgm:t>
    </dgm:pt>
    <dgm:pt modelId="{98163DCF-E3B8-4DD7-8F20-16845CC4A4EB}">
      <dgm:prSet phldrT="[Text]" custT="1"/>
      <dgm:spPr>
        <a:solidFill>
          <a:schemeClr val="bg1">
            <a:alpha val="90000"/>
          </a:schemeClr>
        </a:solidFill>
      </dgm:spPr>
      <dgm:t>
        <a:bodyPr/>
        <a:lstStyle/>
        <a:p>
          <a:r>
            <a:rPr lang="en-US" sz="3200" dirty="0" smtClean="0"/>
            <a:t>Patient Tracer Experience</a:t>
          </a:r>
          <a:endParaRPr lang="en-US" sz="3200" dirty="0"/>
        </a:p>
      </dgm:t>
    </dgm:pt>
    <dgm:pt modelId="{C558D9C0-BA6C-4520-BC6E-39481B91FE90}" type="parTrans" cxnId="{F7CDC608-B1B4-4DDA-B72A-741C88D2D447}">
      <dgm:prSet/>
      <dgm:spPr/>
      <dgm:t>
        <a:bodyPr/>
        <a:lstStyle/>
        <a:p>
          <a:endParaRPr lang="en-US"/>
        </a:p>
      </dgm:t>
    </dgm:pt>
    <dgm:pt modelId="{68D7ED28-5B28-4E23-BF52-F4ACCD6551F4}" type="sibTrans" cxnId="{F7CDC608-B1B4-4DDA-B72A-741C88D2D447}">
      <dgm:prSet/>
      <dgm:spPr/>
      <dgm:t>
        <a:bodyPr/>
        <a:lstStyle/>
        <a:p>
          <a:endParaRPr lang="en-US"/>
        </a:p>
      </dgm:t>
    </dgm:pt>
    <dgm:pt modelId="{E570CAC8-CD56-480B-A309-25DD77C89A6E}">
      <dgm:prSet phldrT="[Text]" custT="1"/>
      <dgm:spPr>
        <a:solidFill>
          <a:schemeClr val="accent4">
            <a:lumMod val="60000"/>
            <a:lumOff val="40000"/>
          </a:schemeClr>
        </a:solidFill>
      </dgm:spPr>
      <dgm:t>
        <a:bodyPr/>
        <a:lstStyle/>
        <a:p>
          <a:r>
            <a:rPr lang="en-US" sz="3600" dirty="0" smtClean="0"/>
            <a:t>3</a:t>
          </a:r>
          <a:endParaRPr lang="en-US" sz="3600" dirty="0"/>
        </a:p>
      </dgm:t>
    </dgm:pt>
    <dgm:pt modelId="{2488F751-C6D9-4A63-857D-36BB249C66EF}" type="parTrans" cxnId="{01417CD3-EAC3-485F-91DE-415CF221230F}">
      <dgm:prSet/>
      <dgm:spPr/>
      <dgm:t>
        <a:bodyPr/>
        <a:lstStyle/>
        <a:p>
          <a:endParaRPr lang="en-US"/>
        </a:p>
      </dgm:t>
    </dgm:pt>
    <dgm:pt modelId="{A648769C-C8B7-47DD-873F-2C8C20F920DB}" type="sibTrans" cxnId="{01417CD3-EAC3-485F-91DE-415CF221230F}">
      <dgm:prSet/>
      <dgm:spPr/>
      <dgm:t>
        <a:bodyPr/>
        <a:lstStyle/>
        <a:p>
          <a:endParaRPr lang="en-US"/>
        </a:p>
      </dgm:t>
    </dgm:pt>
    <dgm:pt modelId="{22ADE3FE-9692-48DD-8342-59C6F0C9ADA9}">
      <dgm:prSet phldrT="[Text]" custT="1"/>
      <dgm:spPr/>
      <dgm:t>
        <a:bodyPr/>
        <a:lstStyle/>
        <a:p>
          <a:r>
            <a:rPr lang="en-US" sz="3200" dirty="0" smtClean="0"/>
            <a:t>Quality Improvement Activity</a:t>
          </a:r>
          <a:endParaRPr lang="en-US" sz="3200" dirty="0"/>
        </a:p>
      </dgm:t>
    </dgm:pt>
    <dgm:pt modelId="{8A8E8E83-B94D-44DA-9F6D-4D29C0833CC7}" type="parTrans" cxnId="{30866739-9F24-4FEC-8309-0C84FBAB152E}">
      <dgm:prSet/>
      <dgm:spPr/>
      <dgm:t>
        <a:bodyPr/>
        <a:lstStyle/>
        <a:p>
          <a:endParaRPr lang="en-US"/>
        </a:p>
      </dgm:t>
    </dgm:pt>
    <dgm:pt modelId="{53BFCCB3-934D-4F20-9163-7735E10D7BB5}" type="sibTrans" cxnId="{30866739-9F24-4FEC-8309-0C84FBAB152E}">
      <dgm:prSet/>
      <dgm:spPr/>
      <dgm:t>
        <a:bodyPr/>
        <a:lstStyle/>
        <a:p>
          <a:endParaRPr lang="en-US"/>
        </a:p>
      </dgm:t>
    </dgm:pt>
    <dgm:pt modelId="{54EA69CC-B001-4E55-8C16-F4CD7C73E103}" type="pres">
      <dgm:prSet presAssocID="{0D40E579-8DEB-4EEC-B464-FAAF2A9C2542}" presName="linearFlow" presStyleCnt="0">
        <dgm:presLayoutVars>
          <dgm:dir/>
          <dgm:animLvl val="lvl"/>
          <dgm:resizeHandles val="exact"/>
        </dgm:presLayoutVars>
      </dgm:prSet>
      <dgm:spPr/>
      <dgm:t>
        <a:bodyPr/>
        <a:lstStyle/>
        <a:p>
          <a:endParaRPr lang="en-US"/>
        </a:p>
      </dgm:t>
    </dgm:pt>
    <dgm:pt modelId="{302C65CB-9949-488A-8E56-99E46792E5EC}" type="pres">
      <dgm:prSet presAssocID="{4A2C4459-9626-44E3-A4DA-2FA667A9958F}" presName="composite" presStyleCnt="0"/>
      <dgm:spPr/>
    </dgm:pt>
    <dgm:pt modelId="{DFE1020C-08FA-4424-91C2-A4CD347095E1}" type="pres">
      <dgm:prSet presAssocID="{4A2C4459-9626-44E3-A4DA-2FA667A9958F}" presName="parentText" presStyleLbl="alignNode1" presStyleIdx="0" presStyleCnt="3">
        <dgm:presLayoutVars>
          <dgm:chMax val="1"/>
          <dgm:bulletEnabled val="1"/>
        </dgm:presLayoutVars>
      </dgm:prSet>
      <dgm:spPr/>
      <dgm:t>
        <a:bodyPr/>
        <a:lstStyle/>
        <a:p>
          <a:endParaRPr lang="en-US"/>
        </a:p>
      </dgm:t>
    </dgm:pt>
    <dgm:pt modelId="{0A704E0F-7B86-4853-B6B5-59C4C8BE5AE7}" type="pres">
      <dgm:prSet presAssocID="{4A2C4459-9626-44E3-A4DA-2FA667A9958F}" presName="descendantText" presStyleLbl="alignAcc1" presStyleIdx="0" presStyleCnt="3">
        <dgm:presLayoutVars>
          <dgm:bulletEnabled val="1"/>
        </dgm:presLayoutVars>
      </dgm:prSet>
      <dgm:spPr/>
      <dgm:t>
        <a:bodyPr/>
        <a:lstStyle/>
        <a:p>
          <a:endParaRPr lang="en-US"/>
        </a:p>
      </dgm:t>
    </dgm:pt>
    <dgm:pt modelId="{BA438C29-BFD1-4986-8B99-2ACB847536E8}" type="pres">
      <dgm:prSet presAssocID="{7ED79FF0-4A53-48EA-9EB6-0BB1C1F8D6CA}" presName="sp" presStyleCnt="0"/>
      <dgm:spPr/>
    </dgm:pt>
    <dgm:pt modelId="{BF29CB32-4BBF-4DE8-AB35-C0977DDA8934}" type="pres">
      <dgm:prSet presAssocID="{96BE0980-2DF2-4139-AED9-A607350419EC}" presName="composite" presStyleCnt="0"/>
      <dgm:spPr/>
    </dgm:pt>
    <dgm:pt modelId="{E29BD450-30F0-4DE0-B9BF-07AE723F3E96}" type="pres">
      <dgm:prSet presAssocID="{96BE0980-2DF2-4139-AED9-A607350419EC}" presName="parentText" presStyleLbl="alignNode1" presStyleIdx="1" presStyleCnt="3">
        <dgm:presLayoutVars>
          <dgm:chMax val="1"/>
          <dgm:bulletEnabled val="1"/>
        </dgm:presLayoutVars>
      </dgm:prSet>
      <dgm:spPr/>
      <dgm:t>
        <a:bodyPr/>
        <a:lstStyle/>
        <a:p>
          <a:endParaRPr lang="en-US"/>
        </a:p>
      </dgm:t>
    </dgm:pt>
    <dgm:pt modelId="{DA30771A-6368-464C-8A9D-103A27CAA1D0}" type="pres">
      <dgm:prSet presAssocID="{96BE0980-2DF2-4139-AED9-A607350419EC}" presName="descendantText" presStyleLbl="alignAcc1" presStyleIdx="1" presStyleCnt="3">
        <dgm:presLayoutVars>
          <dgm:bulletEnabled val="1"/>
        </dgm:presLayoutVars>
      </dgm:prSet>
      <dgm:spPr/>
      <dgm:t>
        <a:bodyPr/>
        <a:lstStyle/>
        <a:p>
          <a:endParaRPr lang="en-US"/>
        </a:p>
      </dgm:t>
    </dgm:pt>
    <dgm:pt modelId="{2C0C1BD0-B5BC-4DF9-8D2C-09CA60DB282B}" type="pres">
      <dgm:prSet presAssocID="{49C9AB6D-7ED1-444C-9269-7F912ECC06A9}" presName="sp" presStyleCnt="0"/>
      <dgm:spPr/>
    </dgm:pt>
    <dgm:pt modelId="{2D552C1F-701F-4E76-9A31-912CCAD72E1F}" type="pres">
      <dgm:prSet presAssocID="{E570CAC8-CD56-480B-A309-25DD77C89A6E}" presName="composite" presStyleCnt="0"/>
      <dgm:spPr/>
    </dgm:pt>
    <dgm:pt modelId="{F1975494-B6D8-4398-BDE6-31082DDEE2BC}" type="pres">
      <dgm:prSet presAssocID="{E570CAC8-CD56-480B-A309-25DD77C89A6E}" presName="parentText" presStyleLbl="alignNode1" presStyleIdx="2" presStyleCnt="3">
        <dgm:presLayoutVars>
          <dgm:chMax val="1"/>
          <dgm:bulletEnabled val="1"/>
        </dgm:presLayoutVars>
      </dgm:prSet>
      <dgm:spPr/>
      <dgm:t>
        <a:bodyPr/>
        <a:lstStyle/>
        <a:p>
          <a:endParaRPr lang="en-US"/>
        </a:p>
      </dgm:t>
    </dgm:pt>
    <dgm:pt modelId="{BD2E77AA-6098-4716-9BF7-2659AD8B57EE}" type="pres">
      <dgm:prSet presAssocID="{E570CAC8-CD56-480B-A309-25DD77C89A6E}" presName="descendantText" presStyleLbl="alignAcc1" presStyleIdx="2" presStyleCnt="3">
        <dgm:presLayoutVars>
          <dgm:bulletEnabled val="1"/>
        </dgm:presLayoutVars>
      </dgm:prSet>
      <dgm:spPr/>
      <dgm:t>
        <a:bodyPr/>
        <a:lstStyle/>
        <a:p>
          <a:endParaRPr lang="en-US"/>
        </a:p>
      </dgm:t>
    </dgm:pt>
  </dgm:ptLst>
  <dgm:cxnLst>
    <dgm:cxn modelId="{01417CD3-EAC3-485F-91DE-415CF221230F}" srcId="{0D40E579-8DEB-4EEC-B464-FAAF2A9C2542}" destId="{E570CAC8-CD56-480B-A309-25DD77C89A6E}" srcOrd="2" destOrd="0" parTransId="{2488F751-C6D9-4A63-857D-36BB249C66EF}" sibTransId="{A648769C-C8B7-47DD-873F-2C8C20F920DB}"/>
    <dgm:cxn modelId="{30866739-9F24-4FEC-8309-0C84FBAB152E}" srcId="{E570CAC8-CD56-480B-A309-25DD77C89A6E}" destId="{22ADE3FE-9692-48DD-8342-59C6F0C9ADA9}" srcOrd="0" destOrd="0" parTransId="{8A8E8E83-B94D-44DA-9F6D-4D29C0833CC7}" sibTransId="{53BFCCB3-934D-4F20-9163-7735E10D7BB5}"/>
    <dgm:cxn modelId="{F7CDC608-B1B4-4DDA-B72A-741C88D2D447}" srcId="{96BE0980-2DF2-4139-AED9-A607350419EC}" destId="{98163DCF-E3B8-4DD7-8F20-16845CC4A4EB}" srcOrd="0" destOrd="0" parTransId="{C558D9C0-BA6C-4520-BC6E-39481B91FE90}" sibTransId="{68D7ED28-5B28-4E23-BF52-F4ACCD6551F4}"/>
    <dgm:cxn modelId="{F6CFA716-F7EC-4E8B-B1D6-07262E811159}" type="presOf" srcId="{98163DCF-E3B8-4DD7-8F20-16845CC4A4EB}" destId="{DA30771A-6368-464C-8A9D-103A27CAA1D0}" srcOrd="0" destOrd="0" presId="urn:microsoft.com/office/officeart/2005/8/layout/chevron2"/>
    <dgm:cxn modelId="{BC3A46AF-DEA4-4820-B237-5F8B4A594AC5}" srcId="{0D40E579-8DEB-4EEC-B464-FAAF2A9C2542}" destId="{4A2C4459-9626-44E3-A4DA-2FA667A9958F}" srcOrd="0" destOrd="0" parTransId="{F572B3FA-D59A-4EB7-8516-DE3D8C6C3426}" sibTransId="{7ED79FF0-4A53-48EA-9EB6-0BB1C1F8D6CA}"/>
    <dgm:cxn modelId="{F08A5AB6-F2BB-452C-9F32-3F962F9CF5B1}" type="presOf" srcId="{0D40E579-8DEB-4EEC-B464-FAAF2A9C2542}" destId="{54EA69CC-B001-4E55-8C16-F4CD7C73E103}" srcOrd="0" destOrd="0" presId="urn:microsoft.com/office/officeart/2005/8/layout/chevron2"/>
    <dgm:cxn modelId="{3A082300-F76A-4CF9-9198-5E763A5C9237}" srcId="{4A2C4459-9626-44E3-A4DA-2FA667A9958F}" destId="{E7ED4BCA-C8A9-4CEE-A55D-C931D398A508}" srcOrd="0" destOrd="0" parTransId="{CE7AABF4-855B-4593-AE66-992D86187048}" sibTransId="{A3F1FD17-4C41-4923-8DB2-E01DE518CE23}"/>
    <dgm:cxn modelId="{CEC4EE6D-3100-4A34-93FE-E3B29849142A}" type="presOf" srcId="{4A2C4459-9626-44E3-A4DA-2FA667A9958F}" destId="{DFE1020C-08FA-4424-91C2-A4CD347095E1}" srcOrd="0" destOrd="0" presId="urn:microsoft.com/office/officeart/2005/8/layout/chevron2"/>
    <dgm:cxn modelId="{87553F18-B3FF-4EE2-A1D2-D67A06890794}" type="presOf" srcId="{E7ED4BCA-C8A9-4CEE-A55D-C931D398A508}" destId="{0A704E0F-7B86-4853-B6B5-59C4C8BE5AE7}" srcOrd="0" destOrd="0" presId="urn:microsoft.com/office/officeart/2005/8/layout/chevron2"/>
    <dgm:cxn modelId="{700B9205-202D-412B-AB88-CBADC51504CC}" type="presOf" srcId="{96BE0980-2DF2-4139-AED9-A607350419EC}" destId="{E29BD450-30F0-4DE0-B9BF-07AE723F3E96}" srcOrd="0" destOrd="0" presId="urn:microsoft.com/office/officeart/2005/8/layout/chevron2"/>
    <dgm:cxn modelId="{308252BC-08AF-44CC-BF57-3DC492E0105E}" srcId="{0D40E579-8DEB-4EEC-B464-FAAF2A9C2542}" destId="{96BE0980-2DF2-4139-AED9-A607350419EC}" srcOrd="1" destOrd="0" parTransId="{1C37FAC5-3C27-44FC-BFE9-F3207C87AE6E}" sibTransId="{49C9AB6D-7ED1-444C-9269-7F912ECC06A9}"/>
    <dgm:cxn modelId="{D6214246-164A-4A6C-8812-0FAB8176D341}" type="presOf" srcId="{E570CAC8-CD56-480B-A309-25DD77C89A6E}" destId="{F1975494-B6D8-4398-BDE6-31082DDEE2BC}" srcOrd="0" destOrd="0" presId="urn:microsoft.com/office/officeart/2005/8/layout/chevron2"/>
    <dgm:cxn modelId="{B35D68BB-CE7B-4541-A986-C0D8F7C2632F}" type="presOf" srcId="{22ADE3FE-9692-48DD-8342-59C6F0C9ADA9}" destId="{BD2E77AA-6098-4716-9BF7-2659AD8B57EE}" srcOrd="0" destOrd="0" presId="urn:microsoft.com/office/officeart/2005/8/layout/chevron2"/>
    <dgm:cxn modelId="{A460EFDE-D3A8-4695-939C-8C93FCDBBBE8}" type="presParOf" srcId="{54EA69CC-B001-4E55-8C16-F4CD7C73E103}" destId="{302C65CB-9949-488A-8E56-99E46792E5EC}" srcOrd="0" destOrd="0" presId="urn:microsoft.com/office/officeart/2005/8/layout/chevron2"/>
    <dgm:cxn modelId="{BD873DDF-041E-42E8-90CB-51C5966CEFEC}" type="presParOf" srcId="{302C65CB-9949-488A-8E56-99E46792E5EC}" destId="{DFE1020C-08FA-4424-91C2-A4CD347095E1}" srcOrd="0" destOrd="0" presId="urn:microsoft.com/office/officeart/2005/8/layout/chevron2"/>
    <dgm:cxn modelId="{63070B4D-CCF1-4F0F-9B02-BA564A5224F5}" type="presParOf" srcId="{302C65CB-9949-488A-8E56-99E46792E5EC}" destId="{0A704E0F-7B86-4853-B6B5-59C4C8BE5AE7}" srcOrd="1" destOrd="0" presId="urn:microsoft.com/office/officeart/2005/8/layout/chevron2"/>
    <dgm:cxn modelId="{78A1A96C-FD66-4542-A707-0523441C41D5}" type="presParOf" srcId="{54EA69CC-B001-4E55-8C16-F4CD7C73E103}" destId="{BA438C29-BFD1-4986-8B99-2ACB847536E8}" srcOrd="1" destOrd="0" presId="urn:microsoft.com/office/officeart/2005/8/layout/chevron2"/>
    <dgm:cxn modelId="{E4D4981E-F339-4D21-BA72-D777B6AB7AF9}" type="presParOf" srcId="{54EA69CC-B001-4E55-8C16-F4CD7C73E103}" destId="{BF29CB32-4BBF-4DE8-AB35-C0977DDA8934}" srcOrd="2" destOrd="0" presId="urn:microsoft.com/office/officeart/2005/8/layout/chevron2"/>
    <dgm:cxn modelId="{B3894DE0-152B-4DC5-9036-B48889C6CB1E}" type="presParOf" srcId="{BF29CB32-4BBF-4DE8-AB35-C0977DDA8934}" destId="{E29BD450-30F0-4DE0-B9BF-07AE723F3E96}" srcOrd="0" destOrd="0" presId="urn:microsoft.com/office/officeart/2005/8/layout/chevron2"/>
    <dgm:cxn modelId="{072ABC74-ED3A-4B66-9CB5-05C015621E19}" type="presParOf" srcId="{BF29CB32-4BBF-4DE8-AB35-C0977DDA8934}" destId="{DA30771A-6368-464C-8A9D-103A27CAA1D0}" srcOrd="1" destOrd="0" presId="urn:microsoft.com/office/officeart/2005/8/layout/chevron2"/>
    <dgm:cxn modelId="{5476EF08-6A2A-43CE-B290-93CC0BE0BAE5}" type="presParOf" srcId="{54EA69CC-B001-4E55-8C16-F4CD7C73E103}" destId="{2C0C1BD0-B5BC-4DF9-8D2C-09CA60DB282B}" srcOrd="3" destOrd="0" presId="urn:microsoft.com/office/officeart/2005/8/layout/chevron2"/>
    <dgm:cxn modelId="{CFF935CD-07B8-43F2-884D-D5D512333AAA}" type="presParOf" srcId="{54EA69CC-B001-4E55-8C16-F4CD7C73E103}" destId="{2D552C1F-701F-4E76-9A31-912CCAD72E1F}" srcOrd="4" destOrd="0" presId="urn:microsoft.com/office/officeart/2005/8/layout/chevron2"/>
    <dgm:cxn modelId="{BD36B008-470E-40C8-981C-47007FF8C483}" type="presParOf" srcId="{2D552C1F-701F-4E76-9A31-912CCAD72E1F}" destId="{F1975494-B6D8-4398-BDE6-31082DDEE2BC}" srcOrd="0" destOrd="0" presId="urn:microsoft.com/office/officeart/2005/8/layout/chevron2"/>
    <dgm:cxn modelId="{4136EB2C-2D6E-41A4-80F0-FC9A47C7392B}" type="presParOf" srcId="{2D552C1F-701F-4E76-9A31-912CCAD72E1F}" destId="{BD2E77AA-6098-4716-9BF7-2659AD8B57E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7AEC-1B56-497E-AA18-630FB18C48A9}">
      <dsp:nvSpPr>
        <dsp:cNvPr id="0" name=""/>
        <dsp:cNvSpPr/>
      </dsp:nvSpPr>
      <dsp:spPr>
        <a:xfrm>
          <a:off x="2659" y="135226"/>
          <a:ext cx="3240207" cy="12960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Curriculum Development</a:t>
          </a:r>
          <a:endParaRPr lang="en-US" sz="2100" b="1" kern="1200" dirty="0">
            <a:solidFill>
              <a:schemeClr val="bg1"/>
            </a:solidFill>
          </a:endParaRPr>
        </a:p>
      </dsp:txBody>
      <dsp:txXfrm>
        <a:off x="650701" y="135226"/>
        <a:ext cx="1944124" cy="1296083"/>
      </dsp:txXfrm>
    </dsp:sp>
    <dsp:sp modelId="{75A2F7BC-5D29-4E06-B0DB-8DEB26EEDABB}">
      <dsp:nvSpPr>
        <dsp:cNvPr id="0" name=""/>
        <dsp:cNvSpPr/>
      </dsp:nvSpPr>
      <dsp:spPr>
        <a:xfrm>
          <a:off x="2918846" y="135226"/>
          <a:ext cx="3240207" cy="1296083"/>
        </a:xfrm>
        <a:prstGeom prst="chevron">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Pilot Curriculum &amp; Evaluate</a:t>
          </a:r>
          <a:endParaRPr lang="en-US" sz="2100" b="1" kern="1200" dirty="0">
            <a:solidFill>
              <a:schemeClr val="bg1"/>
            </a:solidFill>
          </a:endParaRPr>
        </a:p>
      </dsp:txBody>
      <dsp:txXfrm>
        <a:off x="3566888" y="135226"/>
        <a:ext cx="1944124" cy="1296083"/>
      </dsp:txXfrm>
    </dsp:sp>
    <dsp:sp modelId="{49E2FD71-05CC-4BAE-AB2E-D6A975A29A52}">
      <dsp:nvSpPr>
        <dsp:cNvPr id="0" name=""/>
        <dsp:cNvSpPr/>
      </dsp:nvSpPr>
      <dsp:spPr>
        <a:xfrm>
          <a:off x="5835033" y="135226"/>
          <a:ext cx="3240207" cy="129608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Statewide Dissemination</a:t>
          </a:r>
          <a:endParaRPr lang="en-US" sz="2100" b="1" kern="1200" dirty="0">
            <a:solidFill>
              <a:schemeClr val="bg1"/>
            </a:solidFill>
          </a:endParaRPr>
        </a:p>
      </dsp:txBody>
      <dsp:txXfrm>
        <a:off x="6483075" y="135226"/>
        <a:ext cx="1944124" cy="1296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F022-742D-4BBE-AEAA-82746A1162DF}">
      <dsp:nvSpPr>
        <dsp:cNvPr id="0" name=""/>
        <dsp:cNvSpPr/>
      </dsp:nvSpPr>
      <dsp:spPr>
        <a:xfrm>
          <a:off x="751924" y="773406"/>
          <a:ext cx="4535043" cy="1509994"/>
        </a:xfrm>
        <a:prstGeom prst="roundRect">
          <a:avLst/>
        </a:prstGeom>
        <a:solidFill>
          <a:schemeClr val="accent4">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Nurses in All Settings &amp;       All Roles Leading &amp; Improving Care Transitions</a:t>
          </a:r>
        </a:p>
      </dsp:txBody>
      <dsp:txXfrm>
        <a:off x="825636" y="847118"/>
        <a:ext cx="4387619" cy="1362570"/>
      </dsp:txXfrm>
    </dsp:sp>
    <dsp:sp modelId="{41E6ED64-C293-4DBF-B5D3-C1D6DE38826E}">
      <dsp:nvSpPr>
        <dsp:cNvPr id="0" name=""/>
        <dsp:cNvSpPr/>
      </dsp:nvSpPr>
      <dsp:spPr>
        <a:xfrm rot="7866611">
          <a:off x="1040336" y="2632356"/>
          <a:ext cx="1552919" cy="54835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EF560-8179-4C23-9101-FBE8E209981B}">
      <dsp:nvSpPr>
        <dsp:cNvPr id="0" name=""/>
        <dsp:cNvSpPr/>
      </dsp:nvSpPr>
      <dsp:spPr>
        <a:xfrm>
          <a:off x="-98534" y="3222320"/>
          <a:ext cx="2809602" cy="53846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Knowledge</a:t>
          </a:r>
          <a:endParaRPr lang="en-US" sz="2800" kern="1200" dirty="0"/>
        </a:p>
      </dsp:txBody>
      <dsp:txXfrm>
        <a:off x="-82763" y="3238091"/>
        <a:ext cx="2778060" cy="506927"/>
      </dsp:txXfrm>
    </dsp:sp>
    <dsp:sp modelId="{62196FFD-10BC-4510-AB46-F21BD384D412}">
      <dsp:nvSpPr>
        <dsp:cNvPr id="0" name=""/>
        <dsp:cNvSpPr/>
      </dsp:nvSpPr>
      <dsp:spPr>
        <a:xfrm rot="5362569">
          <a:off x="2182996" y="2889478"/>
          <a:ext cx="1766923" cy="548354"/>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144692B0-0E90-4911-BA4C-04A2832345DD}">
      <dsp:nvSpPr>
        <dsp:cNvPr id="0" name=""/>
        <dsp:cNvSpPr/>
      </dsp:nvSpPr>
      <dsp:spPr>
        <a:xfrm>
          <a:off x="1728864" y="3912208"/>
          <a:ext cx="2638278" cy="47763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Skills</a:t>
          </a:r>
          <a:endParaRPr lang="en-US" sz="2500" kern="1200" dirty="0"/>
        </a:p>
      </dsp:txBody>
      <dsp:txXfrm>
        <a:off x="1742854" y="3926198"/>
        <a:ext cx="2610298" cy="449658"/>
      </dsp:txXfrm>
    </dsp:sp>
    <dsp:sp modelId="{8160F480-DC42-437F-84DA-4BA76A98A23A}">
      <dsp:nvSpPr>
        <dsp:cNvPr id="0" name=""/>
        <dsp:cNvSpPr/>
      </dsp:nvSpPr>
      <dsp:spPr>
        <a:xfrm rot="2879674">
          <a:off x="3467357" y="2644517"/>
          <a:ext cx="1608303" cy="548354"/>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97955D-7EE6-464F-BE72-8630F0EF88CA}">
      <dsp:nvSpPr>
        <dsp:cNvPr id="0" name=""/>
        <dsp:cNvSpPr/>
      </dsp:nvSpPr>
      <dsp:spPr>
        <a:xfrm>
          <a:off x="3440736" y="3271686"/>
          <a:ext cx="2737823" cy="48911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Attitude</a:t>
          </a:r>
          <a:endParaRPr lang="en-US" sz="3200" kern="1200" dirty="0"/>
        </a:p>
      </dsp:txBody>
      <dsp:txXfrm>
        <a:off x="3455062" y="3286012"/>
        <a:ext cx="2709171" cy="460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1020C-08FA-4424-91C2-A4CD347095E1}">
      <dsp:nvSpPr>
        <dsp:cNvPr id="0" name=""/>
        <dsp:cNvSpPr/>
      </dsp:nvSpPr>
      <dsp:spPr>
        <a:xfrm rot="5400000">
          <a:off x="-214623" y="217486"/>
          <a:ext cx="1430820" cy="1001574"/>
        </a:xfrm>
        <a:prstGeom prst="chevron">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1</a:t>
          </a:r>
          <a:endParaRPr lang="en-US" sz="3600" kern="1200" dirty="0"/>
        </a:p>
      </dsp:txBody>
      <dsp:txXfrm rot="-5400000">
        <a:off x="0" y="503650"/>
        <a:ext cx="1001574" cy="429246"/>
      </dsp:txXfrm>
    </dsp:sp>
    <dsp:sp modelId="{0A704E0F-7B86-4853-B6B5-59C4C8BE5AE7}">
      <dsp:nvSpPr>
        <dsp:cNvPr id="0" name=""/>
        <dsp:cNvSpPr/>
      </dsp:nvSpPr>
      <dsp:spPr>
        <a:xfrm rot="5400000">
          <a:off x="2951976" y="-1947538"/>
          <a:ext cx="930522" cy="48313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Four Interactive Learning Modules</a:t>
          </a:r>
          <a:endParaRPr lang="en-US" sz="3200" kern="1200" dirty="0"/>
        </a:p>
      </dsp:txBody>
      <dsp:txXfrm rot="-5400000">
        <a:off x="1001574" y="48288"/>
        <a:ext cx="4785902" cy="839674"/>
      </dsp:txXfrm>
    </dsp:sp>
    <dsp:sp modelId="{E29BD450-30F0-4DE0-B9BF-07AE723F3E96}">
      <dsp:nvSpPr>
        <dsp:cNvPr id="0" name=""/>
        <dsp:cNvSpPr/>
      </dsp:nvSpPr>
      <dsp:spPr>
        <a:xfrm rot="5400000">
          <a:off x="-214623" y="1452065"/>
          <a:ext cx="1430820" cy="1001574"/>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2</a:t>
          </a:r>
          <a:endParaRPr lang="en-US" sz="3600" kern="1200" dirty="0"/>
        </a:p>
      </dsp:txBody>
      <dsp:txXfrm rot="-5400000">
        <a:off x="0" y="1738229"/>
        <a:ext cx="1001574" cy="429246"/>
      </dsp:txXfrm>
    </dsp:sp>
    <dsp:sp modelId="{DA30771A-6368-464C-8A9D-103A27CAA1D0}">
      <dsp:nvSpPr>
        <dsp:cNvPr id="0" name=""/>
        <dsp:cNvSpPr/>
      </dsp:nvSpPr>
      <dsp:spPr>
        <a:xfrm rot="5400000">
          <a:off x="2952221" y="-713203"/>
          <a:ext cx="930033" cy="4831326"/>
        </a:xfrm>
        <a:prstGeom prst="round2Same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Patient Tracer Experience</a:t>
          </a:r>
          <a:endParaRPr lang="en-US" sz="3200" kern="1200" dirty="0"/>
        </a:p>
      </dsp:txBody>
      <dsp:txXfrm rot="-5400000">
        <a:off x="1001575" y="1282843"/>
        <a:ext cx="4785926" cy="839233"/>
      </dsp:txXfrm>
    </dsp:sp>
    <dsp:sp modelId="{F1975494-B6D8-4398-BDE6-31082DDEE2BC}">
      <dsp:nvSpPr>
        <dsp:cNvPr id="0" name=""/>
        <dsp:cNvSpPr/>
      </dsp:nvSpPr>
      <dsp:spPr>
        <a:xfrm rot="5400000">
          <a:off x="-214623" y="2686644"/>
          <a:ext cx="1430820" cy="1001574"/>
        </a:xfrm>
        <a:prstGeom prst="chevron">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3</a:t>
          </a:r>
          <a:endParaRPr lang="en-US" sz="3600" kern="1200" dirty="0"/>
        </a:p>
      </dsp:txBody>
      <dsp:txXfrm rot="-5400000">
        <a:off x="0" y="2972808"/>
        <a:ext cx="1001574" cy="429246"/>
      </dsp:txXfrm>
    </dsp:sp>
    <dsp:sp modelId="{BD2E77AA-6098-4716-9BF7-2659AD8B57EE}">
      <dsp:nvSpPr>
        <dsp:cNvPr id="0" name=""/>
        <dsp:cNvSpPr/>
      </dsp:nvSpPr>
      <dsp:spPr>
        <a:xfrm rot="5400000">
          <a:off x="2952221" y="521375"/>
          <a:ext cx="930033" cy="48313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Quality Improvement Activity</a:t>
          </a:r>
          <a:endParaRPr lang="en-US" sz="3200" kern="1200" dirty="0"/>
        </a:p>
      </dsp:txBody>
      <dsp:txXfrm rot="-5400000">
        <a:off x="1001575" y="2517421"/>
        <a:ext cx="4785926" cy="8392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39939" name="Rectangle 3"/>
          <p:cNvSpPr>
            <a:spLocks noGrp="1" noChangeArrowheads="1"/>
          </p:cNvSpPr>
          <p:nvPr>
            <p:ph type="dt" sz="quarter" idx="1"/>
          </p:nvPr>
        </p:nvSpPr>
        <p:spPr bwMode="auto">
          <a:xfrm>
            <a:off x="3884028" y="0"/>
            <a:ext cx="2972421"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A4E5302-FD23-4B5C-8ED3-A04AE1351CAC}" type="datetimeFigureOut">
              <a:rPr lang="en-US"/>
              <a:pPr/>
              <a:t>3/24/2014</a:t>
            </a:fld>
            <a:endParaRPr lang="en-US"/>
          </a:p>
        </p:txBody>
      </p:sp>
      <p:sp>
        <p:nvSpPr>
          <p:cNvPr id="39940" name="Rectangle 4"/>
          <p:cNvSpPr>
            <a:spLocks noGrp="1" noChangeArrowheads="1"/>
          </p:cNvSpPr>
          <p:nvPr>
            <p:ph type="ftr" sz="quarter" idx="2"/>
          </p:nvPr>
        </p:nvSpPr>
        <p:spPr bwMode="auto">
          <a:xfrm>
            <a:off x="2" y="8829675"/>
            <a:ext cx="2972421"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9941" name="Rectangle 5"/>
          <p:cNvSpPr>
            <a:spLocks noGrp="1" noChangeArrowheads="1"/>
          </p:cNvSpPr>
          <p:nvPr>
            <p:ph type="sldNum" sz="quarter" idx="3"/>
          </p:nvPr>
        </p:nvSpPr>
        <p:spPr bwMode="auto">
          <a:xfrm>
            <a:off x="3884028" y="8829675"/>
            <a:ext cx="2972421"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D28CB89-F6F5-4F58-966B-5A1CBF597BDF}" type="slidenum">
              <a:rPr lang="en-US"/>
              <a:pPr/>
              <a:t>‹#›</a:t>
            </a:fld>
            <a:endParaRPr lang="en-US"/>
          </a:p>
        </p:txBody>
      </p:sp>
    </p:spTree>
    <p:extLst>
      <p:ext uri="{BB962C8B-B14F-4D97-AF65-F5344CB8AC3E}">
        <p14:creationId xmlns:p14="http://schemas.microsoft.com/office/powerpoint/2010/main" val="3832881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1440" tIns="45720" rIns="91440" bIns="45720" rtlCol="0"/>
          <a:lstStyle>
            <a:lvl1pPr algn="r">
              <a:defRPr sz="1200"/>
            </a:lvl1pPr>
          </a:lstStyle>
          <a:p>
            <a:fld id="{B4C424B8-EC62-4C81-82E8-D433C61B37BE}" type="datetimeFigureOut">
              <a:rPr lang="en-US" smtClean="0"/>
              <a:pPr/>
              <a:t>3/24/2014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1440" tIns="45720" rIns="91440" bIns="45720" rtlCol="0" anchor="b"/>
          <a:lstStyle>
            <a:lvl1pPr algn="r">
              <a:defRPr sz="1200"/>
            </a:lvl1pPr>
          </a:lstStyle>
          <a:p>
            <a:fld id="{9B0039C3-CD8E-48B0-804F-FD32C710DDBE}" type="slidenum">
              <a:rPr lang="en-US" smtClean="0"/>
              <a:pPr/>
              <a:t>‹#›</a:t>
            </a:fld>
            <a:endParaRPr lang="en-US"/>
          </a:p>
        </p:txBody>
      </p:sp>
    </p:spTree>
    <p:extLst>
      <p:ext uri="{BB962C8B-B14F-4D97-AF65-F5344CB8AC3E}">
        <p14:creationId xmlns:p14="http://schemas.microsoft.com/office/powerpoint/2010/main" val="302963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1</a:t>
            </a:fld>
            <a:endParaRPr lang="en-US"/>
          </a:p>
        </p:txBody>
      </p:sp>
    </p:spTree>
    <p:extLst>
      <p:ext uri="{BB962C8B-B14F-4D97-AF65-F5344CB8AC3E}">
        <p14:creationId xmlns:p14="http://schemas.microsoft.com/office/powerpoint/2010/main" val="280784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Laurie</a:t>
            </a:r>
          </a:p>
          <a:p>
            <a:endParaRPr lang="en-US" baseline="0" dirty="0" smtClean="0"/>
          </a:p>
          <a:p>
            <a:r>
              <a:rPr lang="en-US" baseline="0" dirty="0" smtClean="0"/>
              <a:t>Lest we think that improving care transitions is simple:  the statewide plan clearly articulated all of the potential barriers.</a:t>
            </a:r>
          </a:p>
          <a:p>
            <a:endParaRPr lang="en-US" baseline="0" dirty="0" smtClean="0"/>
          </a:p>
          <a:p>
            <a:r>
              <a:rPr lang="en-US" dirty="0" smtClean="0"/>
              <a:t>The combined efforts of all of these programs would</a:t>
            </a:r>
            <a:r>
              <a:rPr lang="en-US" baseline="0" dirty="0" smtClean="0"/>
              <a:t> be more effective in overcoming the many barriers to effective care transitions than any one intervention alone</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10</a:t>
            </a:fld>
            <a:endParaRPr lang="en-US"/>
          </a:p>
        </p:txBody>
      </p:sp>
    </p:spTree>
    <p:extLst>
      <p:ext uri="{BB962C8B-B14F-4D97-AF65-F5344CB8AC3E}">
        <p14:creationId xmlns:p14="http://schemas.microsoft.com/office/powerpoint/2010/main" val="338366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Laurie</a:t>
            </a:r>
          </a:p>
          <a:p>
            <a:r>
              <a:rPr lang="en-US" baseline="0" dirty="0" smtClean="0"/>
              <a:t>We were seeing new language become part of the day to day discussions within and across institutions as a result of all of the work going on.  </a:t>
            </a:r>
          </a:p>
          <a:p>
            <a:endParaRPr lang="en-US" baseline="0" dirty="0" smtClean="0"/>
          </a:p>
          <a:p>
            <a:r>
              <a:rPr lang="en-US" baseline="0" dirty="0" smtClean="0"/>
              <a:t>At this point, the focus on care transitions had clearly become important, but was not urgent</a:t>
            </a:r>
          </a:p>
        </p:txBody>
      </p:sp>
      <p:sp>
        <p:nvSpPr>
          <p:cNvPr id="4" name="Slide Number Placeholder 3"/>
          <p:cNvSpPr>
            <a:spLocks noGrp="1"/>
          </p:cNvSpPr>
          <p:nvPr>
            <p:ph type="sldNum" sz="quarter" idx="10"/>
          </p:nvPr>
        </p:nvSpPr>
        <p:spPr/>
        <p:txBody>
          <a:bodyPr/>
          <a:lstStyle/>
          <a:p>
            <a:fld id="{9B0039C3-CD8E-48B0-804F-FD32C710DDBE}" type="slidenum">
              <a:rPr lang="en-US" smtClean="0"/>
              <a:pPr/>
              <a:t>11</a:t>
            </a:fld>
            <a:endParaRPr lang="en-US"/>
          </a:p>
        </p:txBody>
      </p:sp>
    </p:spTree>
    <p:extLst>
      <p:ext uri="{BB962C8B-B14F-4D97-AF65-F5344CB8AC3E}">
        <p14:creationId xmlns:p14="http://schemas.microsoft.com/office/powerpoint/2010/main" val="3383668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p>
          <a:p>
            <a:r>
              <a:rPr lang="en-US" dirty="0" smtClean="0"/>
              <a:t>It was during the</a:t>
            </a:r>
            <a:r>
              <a:rPr lang="en-US" baseline="0" dirty="0" smtClean="0"/>
              <a:t> statewide meetings, training sessions, and webinars that we had our “aha” moment.</a:t>
            </a:r>
          </a:p>
          <a:p>
            <a:endParaRPr lang="en-US" baseline="0" dirty="0" smtClean="0"/>
          </a:p>
          <a:p>
            <a:r>
              <a:rPr lang="en-US" baseline="0" dirty="0" smtClean="0"/>
              <a:t>In every one of the initiatives going on, nurses were taking the lead as day to day leaders for the hospital STAAR teams, as INTERACT champions in the nursing home, as the leaders of Care Transitions </a:t>
            </a:r>
            <a:r>
              <a:rPr lang="en-US" baseline="0" dirty="0" err="1" smtClean="0"/>
              <a:t>collaboratives</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0039C3-CD8E-48B0-804F-FD32C710DDBE}" type="slidenum">
              <a:rPr lang="en-US" smtClean="0"/>
              <a:pPr/>
              <a:t>12</a:t>
            </a:fld>
            <a:endParaRPr lang="en-US"/>
          </a:p>
        </p:txBody>
      </p:sp>
    </p:spTree>
    <p:extLst>
      <p:ext uri="{BB962C8B-B14F-4D97-AF65-F5344CB8AC3E}">
        <p14:creationId xmlns:p14="http://schemas.microsoft.com/office/powerpoint/2010/main" val="48184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Laurie</a:t>
            </a:r>
          </a:p>
          <a:p>
            <a:r>
              <a:rPr lang="en-US" baseline="0" dirty="0" smtClean="0"/>
              <a:t>It seemed like a natural thing for nurses to be taking the lead in this work because so much of what is involved in all of the projects falls under the expertise of nursing:  patient and family education; medication management, transition planning, warm handovers---fall under the role of the nurse already BUT we weren’t sure if nurses had any formal training on care transitions, and more importantly, how to lead systems change within their institutions.</a:t>
            </a:r>
          </a:p>
          <a:p>
            <a:endParaRPr lang="en-US" baseline="0" dirty="0" smtClean="0"/>
          </a:p>
          <a:p>
            <a:endParaRPr lang="en-US" baseline="0" dirty="0" smtClean="0"/>
          </a:p>
          <a:p>
            <a:r>
              <a:rPr lang="en-US" baseline="0" dirty="0" smtClean="0"/>
              <a:t>So, CTEP was born.</a:t>
            </a:r>
          </a:p>
        </p:txBody>
      </p:sp>
      <p:sp>
        <p:nvSpPr>
          <p:cNvPr id="4" name="Slide Number Placeholder 3"/>
          <p:cNvSpPr>
            <a:spLocks noGrp="1"/>
          </p:cNvSpPr>
          <p:nvPr>
            <p:ph type="sldNum" sz="quarter" idx="10"/>
          </p:nvPr>
        </p:nvSpPr>
        <p:spPr/>
        <p:txBody>
          <a:bodyPr/>
          <a:lstStyle/>
          <a:p>
            <a:fld id="{9B0039C3-CD8E-48B0-804F-FD32C710DDBE}" type="slidenum">
              <a:rPr lang="en-US" smtClean="0"/>
              <a:pPr/>
              <a:t>13</a:t>
            </a:fld>
            <a:endParaRPr lang="en-US"/>
          </a:p>
        </p:txBody>
      </p:sp>
    </p:spTree>
    <p:extLst>
      <p:ext uri="{BB962C8B-B14F-4D97-AF65-F5344CB8AC3E}">
        <p14:creationId xmlns:p14="http://schemas.microsoft.com/office/powerpoint/2010/main" val="48184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Laurie</a:t>
            </a:r>
          </a:p>
          <a:p>
            <a:r>
              <a:rPr lang="en-US" dirty="0" smtClean="0"/>
              <a:t>Our visions when we began</a:t>
            </a:r>
            <a:r>
              <a:rPr lang="en-US" baseline="0" dirty="0" smtClean="0"/>
              <a:t> was to ….</a:t>
            </a:r>
          </a:p>
          <a:p>
            <a:endParaRPr lang="en-US" baseline="0" dirty="0" smtClean="0"/>
          </a:p>
          <a:p>
            <a:r>
              <a:rPr lang="en-US" baseline="0" dirty="0" smtClean="0"/>
              <a:t>Why nurses?</a:t>
            </a:r>
          </a:p>
          <a:p>
            <a:endParaRPr lang="en-US" baseline="0" dirty="0" smtClean="0"/>
          </a:p>
          <a:p>
            <a:r>
              <a:rPr lang="en-US" baseline="0" dirty="0" smtClean="0"/>
              <a:t>Because they were already involved and taking the lead.</a:t>
            </a:r>
          </a:p>
          <a:p>
            <a:r>
              <a:rPr lang="en-US" baseline="0" dirty="0" smtClean="0"/>
              <a:t>Because nurses represent the largest group of healthcare providers across the system</a:t>
            </a:r>
          </a:p>
          <a:p>
            <a:r>
              <a:rPr lang="en-US" baseline="0" dirty="0" smtClean="0"/>
              <a:t>Because nurses are charged with carrying out many of the activities necessary for an effective care transition BUT LACK FORMAL, COMPREHENSIVE TRAINING ON CARE TRANSITIONS.</a:t>
            </a:r>
          </a:p>
          <a:p>
            <a:endParaRPr lang="en-US" baseline="0" dirty="0" smtClean="0"/>
          </a:p>
          <a:p>
            <a:r>
              <a:rPr lang="en-US" baseline="0" dirty="0" smtClean="0"/>
              <a:t>So—nurses have been our focus to date.  </a:t>
            </a:r>
          </a:p>
          <a:p>
            <a:endParaRPr lang="en-US" baseline="0" dirty="0" smtClean="0"/>
          </a:p>
        </p:txBody>
      </p:sp>
      <p:sp>
        <p:nvSpPr>
          <p:cNvPr id="144388" name="Slide Number Placeholder 3"/>
          <p:cNvSpPr>
            <a:spLocks noGrp="1"/>
          </p:cNvSpPr>
          <p:nvPr>
            <p:ph type="sldNum" sz="quarter" idx="5"/>
          </p:nvPr>
        </p:nvSpPr>
        <p:spPr bwMode="auto">
          <a:noFill/>
          <a:ln>
            <a:miter lim="800000"/>
            <a:headEnd/>
            <a:tailEnd/>
          </a:ln>
        </p:spPr>
        <p:txBody>
          <a:bodyPr/>
          <a:lstStyle/>
          <a:p>
            <a:fld id="{7B04A794-7BD0-44A0-817C-ED741D38A0B3}" type="slidenum">
              <a:rPr lang="en-US">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500"/>
              </a:spcAft>
              <a:buFont typeface="Arial" charset="0"/>
              <a:buNone/>
            </a:pPr>
            <a:r>
              <a:rPr lang="en-US" dirty="0" smtClean="0"/>
              <a:t>Laurie</a:t>
            </a:r>
          </a:p>
          <a:p>
            <a:pPr marL="285750" indent="-285750">
              <a:spcAft>
                <a:spcPts val="1500"/>
              </a:spcAft>
              <a:buFont typeface="Arial" charset="0"/>
              <a:buAutoNum type="arabicPeriod"/>
            </a:pPr>
            <a:r>
              <a:rPr lang="en-US" dirty="0" smtClean="0"/>
              <a:t> </a:t>
            </a:r>
            <a:r>
              <a:rPr lang="en-US" sz="1200" b="1" dirty="0" smtClean="0">
                <a:solidFill>
                  <a:srgbClr val="000000"/>
                </a:solidFill>
                <a:latin typeface="Calibri" pitchFamily="34" charset="0"/>
              </a:rPr>
              <a:t>Increase competency </a:t>
            </a:r>
            <a:r>
              <a:rPr lang="en-US" sz="1200" dirty="0" smtClean="0">
                <a:solidFill>
                  <a:srgbClr val="000000"/>
                </a:solidFill>
                <a:latin typeface="Calibri" pitchFamily="34" charset="0"/>
              </a:rPr>
              <a:t>of novice and experienced nurses and nursing students to lead and improve care transitions</a:t>
            </a:r>
          </a:p>
          <a:p>
            <a:pPr marL="285750" indent="-285750">
              <a:spcAft>
                <a:spcPts val="1500"/>
              </a:spcAft>
              <a:buFont typeface="Arial" charset="0"/>
              <a:buAutoNum type="arabicPeriod"/>
            </a:pPr>
            <a:r>
              <a:rPr lang="en-US" sz="1200" b="1" dirty="0" smtClean="0">
                <a:solidFill>
                  <a:srgbClr val="000000"/>
                </a:solidFill>
                <a:latin typeface="Calibri" pitchFamily="34" charset="0"/>
              </a:rPr>
              <a:t>Increase mutual respect </a:t>
            </a:r>
            <a:r>
              <a:rPr lang="en-US" sz="1200" dirty="0" smtClean="0">
                <a:solidFill>
                  <a:srgbClr val="000000"/>
                </a:solidFill>
                <a:latin typeface="Calibri" pitchFamily="34" charset="0"/>
              </a:rPr>
              <a:t>among nurses across care settings in order to establish shared accountability for successful patient care outcomes</a:t>
            </a:r>
          </a:p>
          <a:p>
            <a:pPr marL="285750" indent="-285750">
              <a:spcAft>
                <a:spcPts val="1500"/>
              </a:spcAft>
              <a:buFont typeface="Arial" charset="0"/>
              <a:buAutoNum type="arabicPeriod"/>
            </a:pPr>
            <a:r>
              <a:rPr lang="en-US" sz="1200" b="1" dirty="0" smtClean="0">
                <a:solidFill>
                  <a:srgbClr val="000000"/>
                </a:solidFill>
                <a:latin typeface="Calibri" pitchFamily="34" charset="0"/>
              </a:rPr>
              <a:t>Improve coordination and collaboration</a:t>
            </a:r>
            <a:r>
              <a:rPr lang="en-US" sz="1200" dirty="0" smtClean="0">
                <a:solidFill>
                  <a:srgbClr val="000000"/>
                </a:solidFill>
                <a:latin typeface="Calibri" pitchFamily="34" charset="0"/>
              </a:rPr>
              <a:t> among cross-continuum team members/inter-professional health providers and educators to achieve successful care transitions</a:t>
            </a:r>
          </a:p>
          <a:p>
            <a:pPr marL="285750" indent="-285750">
              <a:spcAft>
                <a:spcPts val="1500"/>
              </a:spcAft>
              <a:buFont typeface="Arial" charset="0"/>
              <a:buAutoNum type="arabicPeriod"/>
            </a:pPr>
            <a:r>
              <a:rPr lang="en-US" sz="1200" b="1" dirty="0" smtClean="0">
                <a:solidFill>
                  <a:srgbClr val="000000"/>
                </a:solidFill>
                <a:latin typeface="Calibri" pitchFamily="34" charset="0"/>
              </a:rPr>
              <a:t>Demonstrate nurse-led quality improvement </a:t>
            </a:r>
            <a:r>
              <a:rPr lang="en-US" sz="1200" dirty="0" smtClean="0">
                <a:solidFill>
                  <a:srgbClr val="000000"/>
                </a:solidFill>
                <a:latin typeface="Calibri" pitchFamily="34" charset="0"/>
              </a:rPr>
              <a:t>in care transition practice and work processes that result in positive change</a:t>
            </a:r>
          </a:p>
          <a:p>
            <a:endParaRPr lang="en-US" dirty="0" smtClean="0"/>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74067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prstClr val="black"/>
                </a:solidFill>
              </a:rPr>
              <a:t>Laurie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prstClr val="black"/>
                </a:solidFill>
              </a:rPr>
              <a:t>We designed a unique education</a:t>
            </a:r>
            <a:r>
              <a:rPr lang="en-US" sz="1200" i="0" baseline="0" dirty="0" smtClean="0">
                <a:solidFill>
                  <a:prstClr val="black"/>
                </a:solidFill>
              </a:rPr>
              <a:t> </a:t>
            </a:r>
            <a:r>
              <a:rPr lang="en-US" sz="1200" i="0" dirty="0" smtClean="0">
                <a:solidFill>
                  <a:prstClr val="black"/>
                </a:solidFill>
              </a:rPr>
              <a:t>program that equips nurses in all care settings and all roles with the foundational knowledge, skills and attitudes required to lead and improve care transitions.</a:t>
            </a:r>
          </a:p>
          <a:p>
            <a:endParaRPr lang="en-US" dirty="0" smtClean="0"/>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40678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p>
          <a:p>
            <a:endParaRPr lang="en-US" dirty="0" smtClean="0"/>
          </a:p>
          <a:p>
            <a:r>
              <a:rPr lang="en-US" dirty="0" smtClean="0"/>
              <a:t>Expand a bit on each component</a:t>
            </a:r>
          </a:p>
          <a:p>
            <a:r>
              <a:rPr lang="en-US" dirty="0" smtClean="0"/>
              <a:t>For</a:t>
            </a:r>
            <a:r>
              <a:rPr lang="en-US" baseline="0" dirty="0" smtClean="0"/>
              <a:t> Learning Modules:  principles of adult learning, interactive, </a:t>
            </a:r>
            <a:r>
              <a:rPr lang="en-US" baseline="0" dirty="0" err="1" smtClean="0"/>
              <a:t>customizeable</a:t>
            </a:r>
            <a:endParaRPr lang="en-US" baseline="0" dirty="0" smtClean="0"/>
          </a:p>
          <a:p>
            <a:r>
              <a:rPr lang="en-US" baseline="0" dirty="0" smtClean="0"/>
              <a:t>For Tracer:  Seeing transition from the eyes of the patients</a:t>
            </a:r>
          </a:p>
          <a:p>
            <a:r>
              <a:rPr lang="en-US" baseline="0" dirty="0" smtClean="0"/>
              <a:t>For QI Project: Help frontline nurses see how they can drive process improvement with one small test of change that can lead to system change</a:t>
            </a:r>
            <a:endParaRPr lang="en-US" dirty="0" smtClean="0"/>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740678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p>
          <a:p>
            <a:r>
              <a:rPr lang="en-US" dirty="0" smtClean="0"/>
              <a:t>Built</a:t>
            </a:r>
            <a:r>
              <a:rPr lang="en-US" baseline="0" dirty="0" smtClean="0"/>
              <a:t> on gap analysis and extensive curriculum mapping done by curriculum committee with representatives from service and education informing development </a:t>
            </a:r>
          </a:p>
          <a:p>
            <a:r>
              <a:rPr lang="en-US" baseline="0" dirty="0" smtClean="0"/>
              <a:t>Included input from focus groups</a:t>
            </a:r>
          </a:p>
          <a:p>
            <a:r>
              <a:rPr lang="en-US" baseline="0" dirty="0" smtClean="0"/>
              <a:t>Built on core competencies</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93940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dirty="0" smtClean="0"/>
              <a:t>Laurie</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19</a:t>
            </a:fld>
            <a:endParaRPr lang="en-US"/>
          </a:p>
        </p:txBody>
      </p:sp>
    </p:spTree>
    <p:extLst>
      <p:ext uri="{BB962C8B-B14F-4D97-AF65-F5344CB8AC3E}">
        <p14:creationId xmlns:p14="http://schemas.microsoft.com/office/powerpoint/2010/main" val="376741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 – Mention that PIN6 is intended to demonstrate</a:t>
            </a:r>
            <a:r>
              <a:rPr lang="en-US" baseline="0" dirty="0" smtClean="0"/>
              <a:t> implementation of IOM </a:t>
            </a:r>
            <a:r>
              <a:rPr lang="en-US" dirty="0" smtClean="0"/>
              <a:t>recommendations</a:t>
            </a:r>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40678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20</a:t>
            </a:fld>
            <a:endParaRPr lang="en-US"/>
          </a:p>
        </p:txBody>
      </p:sp>
    </p:spTree>
    <p:extLst>
      <p:ext uri="{BB962C8B-B14F-4D97-AF65-F5344CB8AC3E}">
        <p14:creationId xmlns:p14="http://schemas.microsoft.com/office/powerpoint/2010/main" val="4225035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p>
          <a:p>
            <a:r>
              <a:rPr lang="en-US" dirty="0" smtClean="0"/>
              <a:t>Training is estimated to take</a:t>
            </a:r>
            <a:r>
              <a:rPr lang="en-US" baseline="0" dirty="0" smtClean="0"/>
              <a:t> a</a:t>
            </a:r>
            <a:r>
              <a:rPr lang="en-US" dirty="0" smtClean="0"/>
              <a:t>pproximately</a:t>
            </a:r>
            <a:r>
              <a:rPr lang="en-US" baseline="0" dirty="0" smtClean="0"/>
              <a:t> 30 hours, with pilots ranging from 24-48 hours including the patient tracer experience</a:t>
            </a:r>
          </a:p>
          <a:p>
            <a:endParaRPr lang="en-US" baseline="0" dirty="0" smtClean="0"/>
          </a:p>
          <a:p>
            <a:r>
              <a:rPr lang="en-US" baseline="0" dirty="0" smtClean="0"/>
              <a:t>Customizable curriculum</a:t>
            </a:r>
          </a:p>
          <a:p>
            <a:r>
              <a:rPr lang="en-US" baseline="0" dirty="0" smtClean="0"/>
              <a:t>Pilots could include other professions in the training (Social work and LPNs were included)</a:t>
            </a:r>
            <a:endParaRPr lang="en-US" dirty="0" smtClean="0"/>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740678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p>
          <a:p>
            <a:endParaRPr lang="en-US" dirty="0" smtClean="0"/>
          </a:p>
          <a:p>
            <a:r>
              <a:rPr lang="en-US" dirty="0" smtClean="0"/>
              <a:t>The purpose of this project</a:t>
            </a:r>
            <a:r>
              <a:rPr lang="en-US" baseline="0" dirty="0" smtClean="0"/>
              <a:t> was to develop and pilot a curriculum that was evidence based, relevant and could be delivered across settings.  </a:t>
            </a:r>
          </a:p>
          <a:p>
            <a:endParaRPr lang="en-US" baseline="0" dirty="0" smtClean="0"/>
          </a:p>
          <a:p>
            <a:r>
              <a:rPr lang="en-US" baseline="0" dirty="0" smtClean="0"/>
              <a:t>We had the benefit of an external evaluator to help inform and guide the project evaluation.</a:t>
            </a:r>
          </a:p>
          <a:p>
            <a:endParaRPr lang="en-US" baseline="0" dirty="0" smtClean="0"/>
          </a:p>
          <a:p>
            <a:r>
              <a:rPr lang="en-US" baseline="0" dirty="0" smtClean="0"/>
              <a:t>Did pre/post knowledge test</a:t>
            </a:r>
          </a:p>
          <a:p>
            <a:endParaRPr lang="en-US" baseline="0" dirty="0" smtClean="0"/>
          </a:p>
          <a:p>
            <a:r>
              <a:rPr lang="en-US" baseline="0" dirty="0" smtClean="0"/>
              <a:t>Included a survey designed to measure relational coordination</a:t>
            </a:r>
          </a:p>
          <a:p>
            <a:endParaRPr lang="en-US" baseline="0" dirty="0" smtClean="0"/>
          </a:p>
          <a:p>
            <a:r>
              <a:rPr lang="en-US" baseline="0" dirty="0" smtClean="0"/>
              <a:t>Collected extensive review of curriculum.</a:t>
            </a:r>
          </a:p>
          <a:p>
            <a:endParaRPr lang="en-US" baseline="0" dirty="0" smtClean="0"/>
          </a:p>
          <a:p>
            <a:r>
              <a:rPr lang="en-US" baseline="0" dirty="0" smtClean="0"/>
              <a:t>Captured qualitative feedback during 2 learning exchanges and through interviews with trainers and learners.</a:t>
            </a:r>
            <a:endParaRPr lang="en-US" dirty="0" smtClean="0"/>
          </a:p>
          <a:p>
            <a:endParaRPr lang="en-US" dirty="0" smtClean="0"/>
          </a:p>
          <a:p>
            <a:r>
              <a:rPr lang="en-US" dirty="0" smtClean="0"/>
              <a:t>Could use some text/notes</a:t>
            </a:r>
            <a:r>
              <a:rPr lang="en-US" baseline="0" dirty="0" smtClean="0"/>
              <a:t> for this slide to be sure I have it right</a:t>
            </a:r>
            <a:endParaRPr lang="en-US" dirty="0" smtClean="0"/>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740678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68% of pilot participants engaged in a patient tracer experiential learning activity</a:t>
            </a:r>
          </a:p>
          <a:p>
            <a:pPr marL="171450" indent="-171450">
              <a:buFont typeface="Arial" panose="020B0604020202020204" pitchFamily="34" charset="0"/>
              <a:buChar char="•"/>
            </a:pPr>
            <a:r>
              <a:rPr lang="en-US" baseline="0" dirty="0" smtClean="0"/>
              <a:t>The experience will positively impact their future work in care transitions by helping them be more aware and vigilant of the patient, patient education, hazards, decisions and communication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9B0039C3-CD8E-48B0-804F-FD32C710DDBE}" type="slidenum">
              <a:rPr lang="en-US" smtClean="0"/>
              <a:pPr/>
              <a:t>23</a:t>
            </a:fld>
            <a:endParaRPr lang="en-US"/>
          </a:p>
        </p:txBody>
      </p:sp>
    </p:spTree>
    <p:extLst>
      <p:ext uri="{BB962C8B-B14F-4D97-AF65-F5344CB8AC3E}">
        <p14:creationId xmlns:p14="http://schemas.microsoft.com/office/powerpoint/2010/main" val="2180430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baseline="0" dirty="0" smtClean="0"/>
              <a:t>If they ask…62% of pilot learners indicate that have the “same level of respect” because either 1) they haven’t had enough interaction with nurses in particular settings to increase their respect or 2) they already had a high level of respect for nurses working in other settings.  </a:t>
            </a:r>
          </a:p>
          <a:p>
            <a:endParaRPr lang="en-US" dirty="0" smtClean="0"/>
          </a:p>
          <a:p>
            <a:pPr marL="171450" indent="-171450">
              <a:buFont typeface="Arial" panose="020B0604020202020204" pitchFamily="34" charset="0"/>
              <a:buChar char="•"/>
            </a:pPr>
            <a:r>
              <a:rPr lang="en-US" baseline="0" dirty="0" smtClean="0"/>
              <a:t>63% of our pilots reported seeing evidence of changes in nursing practice as a result of CTEP in support of improving care transitions</a:t>
            </a:r>
          </a:p>
          <a:p>
            <a:pPr marL="628650" lvl="1" indent="-171450">
              <a:buFont typeface="Arial" panose="020B0604020202020204" pitchFamily="34" charset="0"/>
              <a:buChar char="•"/>
            </a:pPr>
            <a:r>
              <a:rPr lang="en-US" baseline="0" dirty="0" smtClean="0"/>
              <a:t>Using warm handoffs consistently</a:t>
            </a:r>
          </a:p>
          <a:p>
            <a:pPr marL="628650" lvl="1" indent="-171450">
              <a:buFont typeface="Arial" panose="020B0604020202020204" pitchFamily="34" charset="0"/>
              <a:buChar char="•"/>
            </a:pPr>
            <a:r>
              <a:rPr lang="en-US" baseline="0" dirty="0" smtClean="0"/>
              <a:t>Increased awareness of patients’ perspectives</a:t>
            </a:r>
          </a:p>
          <a:p>
            <a:pPr marL="628650" lvl="1" indent="-171450">
              <a:buFont typeface="Arial" panose="020B0604020202020204" pitchFamily="34" charset="0"/>
              <a:buChar char="•"/>
            </a:pPr>
            <a:r>
              <a:rPr lang="en-US" baseline="0" dirty="0" smtClean="0"/>
              <a:t>More detailed review of discharge materials, instructions and medication lists</a:t>
            </a:r>
          </a:p>
          <a:p>
            <a:pPr marL="628650" lvl="1" indent="-171450">
              <a:buFont typeface="Arial" panose="020B0604020202020204" pitchFamily="34" charset="0"/>
              <a:buChar char="•"/>
            </a:pPr>
            <a:r>
              <a:rPr lang="en-US" baseline="0" dirty="0" smtClean="0"/>
              <a:t>Better understanding and demonstration of teach back</a:t>
            </a:r>
          </a:p>
          <a:p>
            <a:pPr marL="628650" lvl="1"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of key success indicators for cross-continuum teams was gaining shared knowledge. The pilots stated that one of the most valuable CTEP outcomes was its impact on nurses’ knowledge, awareness and ability to improve care transitions.  The pilots stated that shared knowledge regarding the care transitions process helped nurses to identify areas in need of improvement and awareness of the facts that imped a successful care transitions.  Fundamentally that translated into nurses feeling that they have the ability to facilitate and improve systems that support their patients.  </a:t>
            </a:r>
            <a:endParaRPr lang="en-US" dirty="0" smtClean="0"/>
          </a:p>
          <a:p>
            <a:pPr marL="628650" lvl="1"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B0039C3-CD8E-48B0-804F-FD32C710DDBE}" type="slidenum">
              <a:rPr lang="en-US" smtClean="0"/>
              <a:pPr/>
              <a:t>24</a:t>
            </a:fld>
            <a:endParaRPr lang="en-US"/>
          </a:p>
        </p:txBody>
      </p:sp>
    </p:spTree>
    <p:extLst>
      <p:ext uri="{BB962C8B-B14F-4D97-AF65-F5344CB8AC3E}">
        <p14:creationId xmlns:p14="http://schemas.microsoft.com/office/powerpoint/2010/main" val="2180430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25</a:t>
            </a:fld>
            <a:endParaRPr lang="en-US"/>
          </a:p>
        </p:txBody>
      </p:sp>
    </p:spTree>
    <p:extLst>
      <p:ext uri="{BB962C8B-B14F-4D97-AF65-F5344CB8AC3E}">
        <p14:creationId xmlns:p14="http://schemas.microsoft.com/office/powerpoint/2010/main" val="4225035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p>
          <a:p>
            <a:endParaRPr lang="en-US" dirty="0" smtClean="0"/>
          </a:p>
          <a:p>
            <a:r>
              <a:rPr lang="en-US" dirty="0" smtClean="0"/>
              <a:t>2014</a:t>
            </a:r>
            <a:r>
              <a:rPr lang="en-US" baseline="0" dirty="0" smtClean="0"/>
              <a:t> update:  things have changed a lot</a:t>
            </a:r>
          </a:p>
          <a:p>
            <a:r>
              <a:rPr lang="en-US" baseline="0" dirty="0" smtClean="0"/>
              <a:t>Long promised payment reform is here, payment penalties are real, and we still haven’t perfected care transitions</a:t>
            </a:r>
          </a:p>
          <a:p>
            <a:endParaRPr lang="en-US" baseline="0" dirty="0" smtClean="0"/>
          </a:p>
          <a:p>
            <a:r>
              <a:rPr lang="en-US" baseline="0" dirty="0" smtClean="0"/>
              <a:t>The need to improve care transitions is now important and increasingly urgent</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26</a:t>
            </a:fld>
            <a:endParaRPr lang="en-US"/>
          </a:p>
        </p:txBody>
      </p:sp>
    </p:spTree>
    <p:extLst>
      <p:ext uri="{BB962C8B-B14F-4D97-AF65-F5344CB8AC3E}">
        <p14:creationId xmlns:p14="http://schemas.microsoft.com/office/powerpoint/2010/main" val="4225035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out believing that the timing was right</a:t>
            </a:r>
            <a:r>
              <a:rPr lang="en-US" baseline="0" dirty="0" smtClean="0"/>
              <a:t> to equip frontline </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27</a:t>
            </a:fld>
            <a:endParaRPr lang="en-US"/>
          </a:p>
        </p:txBody>
      </p:sp>
    </p:spTree>
    <p:extLst>
      <p:ext uri="{BB962C8B-B14F-4D97-AF65-F5344CB8AC3E}">
        <p14:creationId xmlns:p14="http://schemas.microsoft.com/office/powerpoint/2010/main" val="3126105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Kelly</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30</a:t>
            </a:fld>
            <a:endParaRPr lang="en-US"/>
          </a:p>
        </p:txBody>
      </p:sp>
    </p:spTree>
    <p:extLst>
      <p:ext uri="{BB962C8B-B14F-4D97-AF65-F5344CB8AC3E}">
        <p14:creationId xmlns:p14="http://schemas.microsoft.com/office/powerpoint/2010/main" val="2393092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0" dirty="0" smtClean="0"/>
              <a:t>Kelly</a:t>
            </a:r>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74067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latin typeface="+mn-lt"/>
                <a:ea typeface="+mn-ea"/>
                <a:cs typeface="+mn-cs"/>
              </a:rPr>
              <a:t>Carolyn</a:t>
            </a:r>
          </a:p>
          <a:p>
            <a:pPr lvl="0"/>
            <a:r>
              <a:rPr lang="en-US" sz="1200" i="0" kern="1200" dirty="0" smtClean="0">
                <a:solidFill>
                  <a:schemeClr val="tx1"/>
                </a:solidFill>
                <a:latin typeface="+mn-lt"/>
                <a:ea typeface="+mn-ea"/>
                <a:cs typeface="+mn-cs"/>
              </a:rPr>
              <a:t>National</a:t>
            </a:r>
            <a:r>
              <a:rPr lang="en-US" sz="1200" i="0" kern="1200" baseline="0" dirty="0" smtClean="0">
                <a:solidFill>
                  <a:schemeClr val="tx1"/>
                </a:solidFill>
                <a:latin typeface="+mn-lt"/>
                <a:ea typeface="+mn-ea"/>
                <a:cs typeface="+mn-cs"/>
              </a:rPr>
              <a:t> Funders</a:t>
            </a:r>
            <a:endParaRPr lang="en-US" sz="1200" kern="1200" dirty="0" smtClean="0">
              <a:solidFill>
                <a:schemeClr val="tx1"/>
              </a:solidFill>
              <a:latin typeface="+mn-lt"/>
              <a:ea typeface="+mn-ea"/>
              <a:cs typeface="+mn-cs"/>
            </a:endParaRPr>
          </a:p>
          <a:p>
            <a:endParaRPr lang="en-US" dirty="0" smtClean="0"/>
          </a:p>
          <a:p>
            <a:pPr lvl="0"/>
            <a:r>
              <a:rPr lang="en-US" i="0" dirty="0" smtClean="0"/>
              <a:t>IOM Report Recommendations</a:t>
            </a:r>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740678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740678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p>
          <a:p>
            <a:endParaRPr lang="en-US" dirty="0" smtClean="0"/>
          </a:p>
          <a:p>
            <a:r>
              <a:rPr lang="en-US" dirty="0" smtClean="0"/>
              <a:t>Each panelists</a:t>
            </a:r>
            <a:r>
              <a:rPr lang="en-US" baseline="0" dirty="0" smtClean="0"/>
              <a:t> will comment on outcomes related to each of our project objectives</a:t>
            </a:r>
          </a:p>
          <a:p>
            <a:pPr marL="285750" indent="-285750">
              <a:spcAft>
                <a:spcPts val="1500"/>
              </a:spcAft>
              <a:buFont typeface="Arial" charset="0"/>
              <a:buAutoNum type="arabicPeriod"/>
            </a:pPr>
            <a:r>
              <a:rPr lang="en-US" sz="1200" b="0" dirty="0" smtClean="0">
                <a:solidFill>
                  <a:srgbClr val="000000"/>
                </a:solidFill>
                <a:latin typeface="Calibri" pitchFamily="34" charset="0"/>
              </a:rPr>
              <a:t>Increase competency (</a:t>
            </a:r>
            <a:r>
              <a:rPr lang="en-US" sz="1200" b="0" dirty="0" err="1" smtClean="0">
                <a:solidFill>
                  <a:srgbClr val="000000"/>
                </a:solidFill>
                <a:latin typeface="Calibri" pitchFamily="34" charset="0"/>
              </a:rPr>
              <a:t>Cherelyn</a:t>
            </a:r>
            <a:r>
              <a:rPr lang="en-US" sz="1200" b="0" dirty="0" smtClean="0">
                <a:solidFill>
                  <a:srgbClr val="000000"/>
                </a:solidFill>
                <a:latin typeface="Calibri" pitchFamily="34" charset="0"/>
              </a:rPr>
              <a:t>)</a:t>
            </a:r>
          </a:p>
          <a:p>
            <a:pPr marL="285750" indent="-285750">
              <a:spcAft>
                <a:spcPts val="1500"/>
              </a:spcAft>
              <a:buFont typeface="Arial" charset="0"/>
              <a:buAutoNum type="arabicPeriod"/>
            </a:pPr>
            <a:r>
              <a:rPr lang="en-US" sz="1200" b="0" dirty="0" smtClean="0">
                <a:solidFill>
                  <a:srgbClr val="000000"/>
                </a:solidFill>
                <a:latin typeface="Calibri" pitchFamily="34" charset="0"/>
              </a:rPr>
              <a:t>Increase mutual respect (Monique)</a:t>
            </a:r>
          </a:p>
          <a:p>
            <a:pPr marL="285750" indent="-285750">
              <a:spcAft>
                <a:spcPts val="1500"/>
              </a:spcAft>
              <a:buFont typeface="Arial" charset="0"/>
              <a:buAutoNum type="arabicPeriod"/>
            </a:pPr>
            <a:r>
              <a:rPr lang="en-US" sz="1200" b="0" dirty="0" smtClean="0">
                <a:solidFill>
                  <a:srgbClr val="000000"/>
                </a:solidFill>
                <a:latin typeface="Calibri" pitchFamily="34" charset="0"/>
              </a:rPr>
              <a:t>Improve coordination and collaboration (Monica)</a:t>
            </a:r>
          </a:p>
          <a:p>
            <a:pPr marL="285750" indent="-285750">
              <a:spcAft>
                <a:spcPts val="1500"/>
              </a:spcAft>
              <a:buFont typeface="Arial" charset="0"/>
              <a:buAutoNum type="arabicPeriod"/>
            </a:pPr>
            <a:r>
              <a:rPr lang="en-US" sz="1200" b="0" dirty="0" smtClean="0">
                <a:solidFill>
                  <a:srgbClr val="000000"/>
                </a:solidFill>
                <a:latin typeface="Calibri" pitchFamily="34" charset="0"/>
              </a:rPr>
              <a:t>Demonstrate nurse-led quality improvement (Diane</a:t>
            </a:r>
            <a:r>
              <a:rPr lang="en-US" sz="1200" b="0" baseline="0" dirty="0" smtClean="0">
                <a:solidFill>
                  <a:srgbClr val="000000"/>
                </a:solidFill>
                <a:latin typeface="Calibri" pitchFamily="34" charset="0"/>
              </a:rPr>
              <a:t>)</a:t>
            </a:r>
            <a:endParaRPr lang="en-US" sz="1200" b="0" dirty="0" smtClean="0">
              <a:solidFill>
                <a:srgbClr val="000000"/>
              </a:solidFill>
              <a:latin typeface="Calibri" pitchFamily="34" charset="0"/>
            </a:endParaRPr>
          </a:p>
        </p:txBody>
      </p:sp>
      <p:sp>
        <p:nvSpPr>
          <p:cNvPr id="4" name="Slide Number Placeholder 3"/>
          <p:cNvSpPr>
            <a:spLocks noGrp="1"/>
          </p:cNvSpPr>
          <p:nvPr>
            <p:ph type="sldNum" sz="quarter" idx="10"/>
          </p:nvPr>
        </p:nvSpPr>
        <p:spPr/>
        <p:txBody>
          <a:bodyPr/>
          <a:lstStyle/>
          <a:p>
            <a:fld id="{9B0039C3-CD8E-48B0-804F-FD32C710DDBE}" type="slidenum">
              <a:rPr lang="en-US" smtClean="0"/>
              <a:pPr/>
              <a:t>33</a:t>
            </a:fld>
            <a:endParaRPr lang="en-US"/>
          </a:p>
        </p:txBody>
      </p:sp>
    </p:spTree>
    <p:extLst>
      <p:ext uri="{BB962C8B-B14F-4D97-AF65-F5344CB8AC3E}">
        <p14:creationId xmlns:p14="http://schemas.microsoft.com/office/powerpoint/2010/main" val="3767412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smtClean="0"/>
          </a:p>
          <a:p>
            <a:r>
              <a:rPr lang="en-US" dirty="0" smtClean="0"/>
              <a:t>CHERELYN</a:t>
            </a:r>
            <a:endParaRPr lang="en-US" baseline="0" dirty="0" smtClean="0"/>
          </a:p>
          <a:p>
            <a:pPr marL="285750" indent="-285750">
              <a:spcAft>
                <a:spcPts val="1500"/>
              </a:spcAft>
              <a:buFont typeface="Arial" charset="0"/>
              <a:buAutoNum type="arabicPeriod"/>
            </a:pPr>
            <a:r>
              <a:rPr lang="en-US" dirty="0" smtClean="0"/>
              <a:t> </a:t>
            </a:r>
            <a:r>
              <a:rPr lang="en-US" sz="1200" b="1" dirty="0" smtClean="0">
                <a:solidFill>
                  <a:srgbClr val="000000"/>
                </a:solidFill>
                <a:latin typeface="Calibri" pitchFamily="34" charset="0"/>
              </a:rPr>
              <a:t>Increase competency </a:t>
            </a:r>
            <a:r>
              <a:rPr lang="en-US" sz="1200" dirty="0" smtClean="0">
                <a:solidFill>
                  <a:srgbClr val="000000"/>
                </a:solidFill>
                <a:latin typeface="Calibri" pitchFamily="34" charset="0"/>
              </a:rPr>
              <a:t>of novice and experienced nurses and nursing students to lead and improve care transitions</a:t>
            </a:r>
          </a:p>
        </p:txBody>
      </p:sp>
      <p:sp>
        <p:nvSpPr>
          <p:cNvPr id="4" name="Slide Number Placeholder 3"/>
          <p:cNvSpPr>
            <a:spLocks noGrp="1"/>
          </p:cNvSpPr>
          <p:nvPr>
            <p:ph type="sldNum" sz="quarter" idx="10"/>
          </p:nvPr>
        </p:nvSpPr>
        <p:spPr/>
        <p:txBody>
          <a:bodyPr/>
          <a:lstStyle/>
          <a:p>
            <a:fld id="{9B0039C3-CD8E-48B0-804F-FD32C710DDBE}" type="slidenum">
              <a:rPr lang="en-US" smtClean="0"/>
              <a:pPr/>
              <a:t>34</a:t>
            </a:fld>
            <a:endParaRPr lang="en-US"/>
          </a:p>
        </p:txBody>
      </p:sp>
    </p:spTree>
    <p:extLst>
      <p:ext uri="{BB962C8B-B14F-4D97-AF65-F5344CB8AC3E}">
        <p14:creationId xmlns:p14="http://schemas.microsoft.com/office/powerpoint/2010/main" val="3767412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Monique</a:t>
            </a:r>
            <a:endParaRPr lang="en-US" baseline="0" dirty="0" smtClean="0"/>
          </a:p>
          <a:p>
            <a:pPr marL="285750" indent="-285750">
              <a:spcAft>
                <a:spcPts val="1500"/>
              </a:spcAft>
              <a:buFont typeface="Arial" charset="0"/>
              <a:buAutoNum type="arabicPeriod"/>
            </a:pPr>
            <a:r>
              <a:rPr lang="en-US" sz="1200" b="1" dirty="0" smtClean="0">
                <a:solidFill>
                  <a:srgbClr val="000000"/>
                </a:solidFill>
                <a:latin typeface="Calibri" pitchFamily="34" charset="0"/>
              </a:rPr>
              <a:t>Increase mutual respect </a:t>
            </a:r>
            <a:r>
              <a:rPr lang="en-US" sz="1200" dirty="0" smtClean="0">
                <a:solidFill>
                  <a:srgbClr val="000000"/>
                </a:solidFill>
                <a:latin typeface="Calibri" pitchFamily="34" charset="0"/>
              </a:rPr>
              <a:t>among nurses across care settings in order to establish shared accountability for successful patient care outcomes (Monique)</a:t>
            </a:r>
          </a:p>
        </p:txBody>
      </p:sp>
      <p:sp>
        <p:nvSpPr>
          <p:cNvPr id="4" name="Slide Number Placeholder 3"/>
          <p:cNvSpPr>
            <a:spLocks noGrp="1"/>
          </p:cNvSpPr>
          <p:nvPr>
            <p:ph type="sldNum" sz="quarter" idx="10"/>
          </p:nvPr>
        </p:nvSpPr>
        <p:spPr/>
        <p:txBody>
          <a:bodyPr/>
          <a:lstStyle/>
          <a:p>
            <a:fld id="{9B0039C3-CD8E-48B0-804F-FD32C710DDBE}" type="slidenum">
              <a:rPr lang="en-US" smtClean="0"/>
              <a:pPr/>
              <a:t>35</a:t>
            </a:fld>
            <a:endParaRPr lang="en-US"/>
          </a:p>
        </p:txBody>
      </p:sp>
    </p:spTree>
    <p:extLst>
      <p:ext uri="{BB962C8B-B14F-4D97-AF65-F5344CB8AC3E}">
        <p14:creationId xmlns:p14="http://schemas.microsoft.com/office/powerpoint/2010/main" val="3767412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Jean</a:t>
            </a:r>
            <a:endParaRPr lang="en-US" baseline="0" dirty="0" smtClean="0"/>
          </a:p>
          <a:p>
            <a:pPr marL="285750" indent="-285750">
              <a:spcAft>
                <a:spcPts val="1500"/>
              </a:spcAft>
              <a:buFont typeface="Arial" charset="0"/>
              <a:buAutoNum type="arabicPeriod"/>
            </a:pPr>
            <a:r>
              <a:rPr lang="en-US" sz="1200" b="1" dirty="0" smtClean="0">
                <a:solidFill>
                  <a:srgbClr val="000000"/>
                </a:solidFill>
                <a:latin typeface="Calibri" pitchFamily="34" charset="0"/>
              </a:rPr>
              <a:t>Improve coordination and collaboration</a:t>
            </a:r>
            <a:r>
              <a:rPr lang="en-US" sz="1200" dirty="0" smtClean="0">
                <a:solidFill>
                  <a:srgbClr val="000000"/>
                </a:solidFill>
                <a:latin typeface="Calibri" pitchFamily="34" charset="0"/>
              </a:rPr>
              <a:t> among cross-continuum team members/inter-professional health providers and educators to achieve successful care transitions</a:t>
            </a:r>
          </a:p>
        </p:txBody>
      </p:sp>
      <p:sp>
        <p:nvSpPr>
          <p:cNvPr id="4" name="Slide Number Placeholder 3"/>
          <p:cNvSpPr>
            <a:spLocks noGrp="1"/>
          </p:cNvSpPr>
          <p:nvPr>
            <p:ph type="sldNum" sz="quarter" idx="10"/>
          </p:nvPr>
        </p:nvSpPr>
        <p:spPr/>
        <p:txBody>
          <a:bodyPr/>
          <a:lstStyle/>
          <a:p>
            <a:fld id="{9B0039C3-CD8E-48B0-804F-FD32C710DDBE}" type="slidenum">
              <a:rPr lang="en-US" smtClean="0"/>
              <a:pPr/>
              <a:t>36</a:t>
            </a:fld>
            <a:endParaRPr lang="en-US"/>
          </a:p>
        </p:txBody>
      </p:sp>
    </p:spTree>
    <p:extLst>
      <p:ext uri="{BB962C8B-B14F-4D97-AF65-F5344CB8AC3E}">
        <p14:creationId xmlns:p14="http://schemas.microsoft.com/office/powerpoint/2010/main" val="3767412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Diane</a:t>
            </a:r>
            <a:endParaRPr lang="en-US" baseline="0" dirty="0" smtClean="0"/>
          </a:p>
          <a:p>
            <a:pPr marL="285750" indent="-285750">
              <a:spcAft>
                <a:spcPts val="1500"/>
              </a:spcAft>
              <a:buFont typeface="Arial" charset="0"/>
              <a:buAutoNum type="arabicPeriod"/>
            </a:pPr>
            <a:r>
              <a:rPr lang="en-US" sz="1200" b="1" dirty="0" smtClean="0">
                <a:solidFill>
                  <a:srgbClr val="000000"/>
                </a:solidFill>
                <a:latin typeface="Calibri" pitchFamily="34" charset="0"/>
              </a:rPr>
              <a:t>Demonstrate nurse-led quality improvement </a:t>
            </a:r>
            <a:r>
              <a:rPr lang="en-US" sz="1200" dirty="0" smtClean="0">
                <a:solidFill>
                  <a:srgbClr val="000000"/>
                </a:solidFill>
                <a:latin typeface="Calibri" pitchFamily="34" charset="0"/>
              </a:rPr>
              <a:t>in care transition practice and work processes that result in positive change (Diane</a:t>
            </a:r>
            <a:r>
              <a:rPr lang="en-US" sz="1200" baseline="0" dirty="0" smtClean="0">
                <a:solidFill>
                  <a:srgbClr val="000000"/>
                </a:solidFill>
                <a:latin typeface="Calibri" pitchFamily="34" charset="0"/>
              </a:rPr>
              <a:t>)</a:t>
            </a:r>
            <a:endParaRPr lang="en-US" sz="1200" dirty="0" smtClean="0">
              <a:solidFill>
                <a:srgbClr val="000000"/>
              </a:solidFill>
              <a:latin typeface="Calibri" pitchFamily="34" charset="0"/>
            </a:endParaRPr>
          </a:p>
        </p:txBody>
      </p:sp>
      <p:sp>
        <p:nvSpPr>
          <p:cNvPr id="4" name="Slide Number Placeholder 3"/>
          <p:cNvSpPr>
            <a:spLocks noGrp="1"/>
          </p:cNvSpPr>
          <p:nvPr>
            <p:ph type="sldNum" sz="quarter" idx="10"/>
          </p:nvPr>
        </p:nvSpPr>
        <p:spPr/>
        <p:txBody>
          <a:bodyPr/>
          <a:lstStyle/>
          <a:p>
            <a:fld id="{9B0039C3-CD8E-48B0-804F-FD32C710DDBE}" type="slidenum">
              <a:rPr lang="en-US" smtClean="0"/>
              <a:pPr/>
              <a:t>37</a:t>
            </a:fld>
            <a:endParaRPr lang="en-US"/>
          </a:p>
        </p:txBody>
      </p:sp>
    </p:spTree>
    <p:extLst>
      <p:ext uri="{BB962C8B-B14F-4D97-AF65-F5344CB8AC3E}">
        <p14:creationId xmlns:p14="http://schemas.microsoft.com/office/powerpoint/2010/main" val="3767412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today’s meeting has given you more information about</a:t>
            </a:r>
            <a:r>
              <a:rPr lang="en-US" baseline="0" dirty="0" smtClean="0"/>
              <a:t> the Care Transitions Education Project and you’re wondering how your organization can benefit?  </a:t>
            </a:r>
          </a:p>
          <a:p>
            <a:endParaRPr lang="en-US" dirty="0" smtClean="0"/>
          </a:p>
          <a:p>
            <a:pPr marL="228600" indent="-228600">
              <a:buAutoNum type="arabicPeriod"/>
            </a:pPr>
            <a:r>
              <a:rPr lang="en-US" dirty="0" smtClean="0"/>
              <a:t>We will</a:t>
            </a:r>
            <a:r>
              <a:rPr lang="en-US" baseline="0" dirty="0" smtClean="0"/>
              <a:t> be hosting a one day train-the-trainer session on May 13</a:t>
            </a:r>
            <a:r>
              <a:rPr lang="en-US" baseline="30000" dirty="0" smtClean="0"/>
              <a:t>th</a:t>
            </a:r>
            <a:r>
              <a:rPr lang="en-US" baseline="0" dirty="0" smtClean="0"/>
              <a:t>.  The session will include an overview of the curriculum toolkit and guidance on how to implement with cross continuum teams.  The target audience is experienced nurse educators or other professionals with a strong care transitions background.  We s</a:t>
            </a:r>
            <a:r>
              <a:rPr lang="en-US" dirty="0" smtClean="0"/>
              <a:t>trongly</a:t>
            </a:r>
            <a:r>
              <a:rPr lang="en-US" baseline="0" dirty="0" smtClean="0"/>
              <a:t> recommend educators attend the training session.  We will provide a copy of the curriculum to all who attend.  We are limiting attendance to 75 at the May 13</a:t>
            </a:r>
            <a:r>
              <a:rPr lang="en-US" baseline="30000" dirty="0" smtClean="0"/>
              <a:t>th</a:t>
            </a:r>
            <a:r>
              <a:rPr lang="en-US" baseline="0" dirty="0" smtClean="0"/>
              <a:t> event.  See the Training Session Save the Date in your packet.</a:t>
            </a:r>
          </a:p>
          <a:p>
            <a:pPr marL="0" indent="0">
              <a:buNone/>
            </a:pPr>
            <a:endParaRPr lang="en-US" baseline="0" dirty="0" smtClean="0"/>
          </a:p>
          <a:p>
            <a:pPr marL="228600" indent="-228600">
              <a:buAutoNum type="arabicPeriod" startAt="2"/>
            </a:pPr>
            <a:r>
              <a:rPr lang="en-US" baseline="0" dirty="0" smtClean="0"/>
              <a:t>We encourage you to use the curriculum with your cross continuum partners. If you don’t send someone to the train-the-trainer, then the curriculum will be available online before the end of our grant in August 2014.  </a:t>
            </a:r>
          </a:p>
          <a:p>
            <a:pPr marL="0" indent="0">
              <a:buNone/>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3"/>
              <a:tabLst/>
              <a:defRPr/>
            </a:pPr>
            <a:r>
              <a:rPr lang="en-US" baseline="0" dirty="0" smtClean="0"/>
              <a:t>We plan to have a Community of Practice for those implementing the curriculum. We want to continue to learn </a:t>
            </a:r>
            <a:r>
              <a:rPr lang="en-US" sz="1200" b="0" i="0" kern="1200" dirty="0" smtClean="0">
                <a:solidFill>
                  <a:schemeClr val="tx1"/>
                </a:solidFill>
                <a:effectLst/>
                <a:latin typeface="+mn-lt"/>
                <a:ea typeface="+mn-ea"/>
                <a:cs typeface="+mn-cs"/>
              </a:rPr>
              <a:t>how to </a:t>
            </a:r>
            <a:r>
              <a:rPr lang="en-US" baseline="0" dirty="0" smtClean="0"/>
              <a:t>refine the curriculum and will use the Community of Practice model to facilitate interaction among those who are implementing the curriculum.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4"/>
              <a:tabLst/>
              <a:defRPr/>
            </a:pPr>
            <a:r>
              <a:rPr lang="en-US" sz="1200" b="0" i="0" kern="1200" baseline="0" dirty="0" smtClean="0">
                <a:solidFill>
                  <a:schemeClr val="tx1"/>
                </a:solidFill>
                <a:effectLst/>
                <a:latin typeface="+mn-lt"/>
                <a:ea typeface="+mn-ea"/>
                <a:cs typeface="+mn-cs"/>
              </a:rPr>
              <a:t>Finally, we welcome organizations to join as Phase 2 partner organization.  You’re heard Laurie and our panelists talk today about the pilot outcomes.   Our Phase 2 efforts will focus on evaluating the linkage between the CTEP training and reducing avoidable hospital readmissions and increasing patient satisfaction.  The Massachusetts Senior Care Foundation plans on submitting an application to the Healthcare Workforce Transformation Fund to support cross-continuum teams that want to implement the training.  </a:t>
            </a:r>
          </a:p>
          <a:p>
            <a:pPr marL="228600" marR="0" indent="-228600" algn="l" defTabSz="914400" rtl="0" eaLnBrk="1" fontAlgn="auto" latinLnBrk="0" hangingPunct="1">
              <a:lnSpc>
                <a:spcPct val="100000"/>
              </a:lnSpc>
              <a:spcBef>
                <a:spcPts val="0"/>
              </a:spcBef>
              <a:spcAft>
                <a:spcPts val="0"/>
              </a:spcAft>
              <a:buClrTx/>
              <a:buSzTx/>
              <a:buFontTx/>
              <a:buAutoNum type="arabicPeriod" startAt="4"/>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Fill out the interest survey.  We’re asking you three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Based on today’s meeting do you have a clear understanding of the Care Transitions Education Project and how it can benefit your organization?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you interested in implementing the Care Transitions Education Project’s training in your organization?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you interested in having someone from your organization attend the May 13th Train-the-Trainer session?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r>
              <a:rPr lang="en-US" b="1" baseline="0" smtClean="0"/>
              <a:t>Please </a:t>
            </a:r>
            <a:r>
              <a:rPr lang="en-US" b="1" baseline="0" dirty="0" smtClean="0"/>
              <a:t>fill out the Interest Survey and leave at the registration table on your way out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38</a:t>
            </a:fld>
            <a:endParaRPr lang="en-US"/>
          </a:p>
        </p:txBody>
      </p:sp>
    </p:spTree>
    <p:extLst>
      <p:ext uri="{BB962C8B-B14F-4D97-AF65-F5344CB8AC3E}">
        <p14:creationId xmlns:p14="http://schemas.microsoft.com/office/powerpoint/2010/main" val="3767412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39</a:t>
            </a:fld>
            <a:endParaRPr lang="en-US"/>
          </a:p>
        </p:txBody>
      </p:sp>
    </p:spTree>
    <p:extLst>
      <p:ext uri="{BB962C8B-B14F-4D97-AF65-F5344CB8AC3E}">
        <p14:creationId xmlns:p14="http://schemas.microsoft.com/office/powerpoint/2010/main" val="376741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p>
          <a:p>
            <a:endParaRPr lang="en-US" dirty="0" smtClean="0"/>
          </a:p>
          <a:p>
            <a:r>
              <a:rPr lang="en-US" dirty="0" smtClean="0"/>
              <a:t>Longstanding tenant of our</a:t>
            </a:r>
            <a:r>
              <a:rPr lang="en-US" baseline="0" dirty="0" smtClean="0"/>
              <a:t> work:  </a:t>
            </a:r>
            <a:r>
              <a:rPr lang="en-US" dirty="0" smtClean="0"/>
              <a:t>Service</a:t>
            </a:r>
            <a:r>
              <a:rPr lang="en-US" baseline="0" dirty="0" smtClean="0"/>
              <a:t> and education working together to solve nursing workforce issues that no one organization can solve alone</a:t>
            </a:r>
          </a:p>
          <a:p>
            <a:endParaRPr lang="en-US" baseline="0" dirty="0" smtClean="0"/>
          </a:p>
          <a:p>
            <a:r>
              <a:rPr lang="en-US" baseline="0" dirty="0" smtClean="0"/>
              <a:t>Would take the chance to thank all of the members of the Steering Committee, Curriculum, and Evaluation Committees and comment on the level of commitment and time from all of these institutions.</a:t>
            </a:r>
            <a:endParaRPr lang="en-US" dirty="0" smtClean="0"/>
          </a:p>
        </p:txBody>
      </p:sp>
      <p:sp>
        <p:nvSpPr>
          <p:cNvPr id="4" name="Slide Number Placeholder 3"/>
          <p:cNvSpPr>
            <a:spLocks noGrp="1"/>
          </p:cNvSpPr>
          <p:nvPr>
            <p:ph type="sldNum" sz="quarter" idx="10"/>
          </p:nvPr>
        </p:nvSpPr>
        <p:spPr/>
        <p:txBody>
          <a:bodyPr/>
          <a:lstStyle/>
          <a:p>
            <a:fld id="{9B0039C3-CD8E-48B0-804F-FD32C710DDB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4067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5</a:t>
            </a:fld>
            <a:endParaRPr lang="en-US"/>
          </a:p>
        </p:txBody>
      </p:sp>
    </p:spTree>
    <p:extLst>
      <p:ext uri="{BB962C8B-B14F-4D97-AF65-F5344CB8AC3E}">
        <p14:creationId xmlns:p14="http://schemas.microsoft.com/office/powerpoint/2010/main" val="239309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p>
          <a:p>
            <a:r>
              <a:rPr lang="en-US" dirty="0" smtClean="0"/>
              <a:t>State vision already</a:t>
            </a:r>
            <a:r>
              <a:rPr lang="en-US" baseline="0" dirty="0" smtClean="0"/>
              <a:t> cast.  Lots of focus and attention from state leadership. </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6</a:t>
            </a:fld>
            <a:endParaRPr lang="en-US"/>
          </a:p>
        </p:txBody>
      </p:sp>
    </p:spTree>
    <p:extLst>
      <p:ext uri="{BB962C8B-B14F-4D97-AF65-F5344CB8AC3E}">
        <p14:creationId xmlns:p14="http://schemas.microsoft.com/office/powerpoint/2010/main" val="338366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p>
          <a:p>
            <a:r>
              <a:rPr lang="en-US" dirty="0" smtClean="0"/>
              <a:t>This</a:t>
            </a:r>
            <a:r>
              <a:rPr lang="en-US" baseline="0" dirty="0" smtClean="0"/>
              <a:t> is what the Mass landscape looked like when we started.  </a:t>
            </a:r>
          </a:p>
          <a:p>
            <a:endParaRPr lang="en-US" baseline="0" dirty="0" smtClean="0"/>
          </a:p>
          <a:p>
            <a:r>
              <a:rPr lang="en-US" baseline="0" dirty="0" smtClean="0"/>
              <a:t>Lots of effort to coordinate and collaborate across projects.  Many efforts to reduce </a:t>
            </a:r>
            <a:r>
              <a:rPr lang="en-US" baseline="0" dirty="0" err="1" smtClean="0"/>
              <a:t>readmisssions</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7</a:t>
            </a:fld>
            <a:endParaRPr lang="en-US"/>
          </a:p>
        </p:txBody>
      </p:sp>
    </p:spTree>
    <p:extLst>
      <p:ext uri="{BB962C8B-B14F-4D97-AF65-F5344CB8AC3E}">
        <p14:creationId xmlns:p14="http://schemas.microsoft.com/office/powerpoint/2010/main" val="338366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p>
          <a:p>
            <a:r>
              <a:rPr lang="en-US" dirty="0" smtClean="0"/>
              <a:t>Patient</a:t>
            </a:r>
            <a:r>
              <a:rPr lang="en-US" baseline="0" dirty="0" smtClean="0"/>
              <a:t> and system level drivers</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8</a:t>
            </a:fld>
            <a:endParaRPr lang="en-US"/>
          </a:p>
        </p:txBody>
      </p:sp>
    </p:spTree>
    <p:extLst>
      <p:ext uri="{BB962C8B-B14F-4D97-AF65-F5344CB8AC3E}">
        <p14:creationId xmlns:p14="http://schemas.microsoft.com/office/powerpoint/2010/main" val="338366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p>
          <a:p>
            <a:r>
              <a:rPr lang="en-US" dirty="0" smtClean="0"/>
              <a:t>Here</a:t>
            </a:r>
            <a:r>
              <a:rPr lang="en-US" baseline="0" dirty="0" smtClean="0"/>
              <a:t> is the idea that really helped providers, payers, and policy makers come together to address the issue: </a:t>
            </a:r>
          </a:p>
          <a:p>
            <a:r>
              <a:rPr lang="en-US" baseline="0" dirty="0" smtClean="0"/>
              <a:t>The connection between care transitions and readmissions.</a:t>
            </a:r>
          </a:p>
          <a:p>
            <a:endParaRPr lang="en-US" baseline="0" dirty="0" smtClean="0"/>
          </a:p>
          <a:p>
            <a:r>
              <a:rPr lang="en-US" baseline="0" dirty="0" smtClean="0"/>
              <a:t>The idea was, and still is, that if we collectively improve care transitions, we will see a reduction in readmissions and this is good for the patient and good for the system. </a:t>
            </a:r>
            <a:endParaRPr lang="en-US" dirty="0"/>
          </a:p>
        </p:txBody>
      </p:sp>
      <p:sp>
        <p:nvSpPr>
          <p:cNvPr id="4" name="Slide Number Placeholder 3"/>
          <p:cNvSpPr>
            <a:spLocks noGrp="1"/>
          </p:cNvSpPr>
          <p:nvPr>
            <p:ph type="sldNum" sz="quarter" idx="10"/>
          </p:nvPr>
        </p:nvSpPr>
        <p:spPr/>
        <p:txBody>
          <a:bodyPr/>
          <a:lstStyle/>
          <a:p>
            <a:fld id="{9B0039C3-CD8E-48B0-804F-FD32C710DDBE}" type="slidenum">
              <a:rPr lang="en-US" smtClean="0"/>
              <a:pPr/>
              <a:t>9</a:t>
            </a:fld>
            <a:endParaRPr lang="en-US"/>
          </a:p>
        </p:txBody>
      </p:sp>
    </p:spTree>
    <p:extLst>
      <p:ext uri="{BB962C8B-B14F-4D97-AF65-F5344CB8AC3E}">
        <p14:creationId xmlns:p14="http://schemas.microsoft.com/office/powerpoint/2010/main" val="338366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2A55C99-BFF5-4D3B-A597-802D17122B9E}" type="datetime1">
              <a:rPr lang="en-US" smtClean="0">
                <a:solidFill>
                  <a:prstClr val="black">
                    <a:tint val="75000"/>
                  </a:prstClr>
                </a:solidFill>
              </a:rPr>
              <a:t>3/24/2014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231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CD8C6-0847-45DD-A250-22050FCC2200}" type="datetime1">
              <a:rPr lang="en-US" smtClean="0"/>
              <a:pPr/>
              <a:t>3/24/2014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4646375-9004-499D-990A-4EFE4CF31E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6CFF5-14C3-4313-88CA-A5E5C839DEF0}" type="datetime1">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E1921-5C9F-4156-9069-321887CF150E}" type="slidenum">
              <a:rPr lang="en-US" smtClean="0"/>
              <a:t>‹#›</a:t>
            </a:fld>
            <a:endParaRPr lang="en-US"/>
          </a:p>
        </p:txBody>
      </p:sp>
    </p:spTree>
    <p:extLst>
      <p:ext uri="{BB962C8B-B14F-4D97-AF65-F5344CB8AC3E}">
        <p14:creationId xmlns:p14="http://schemas.microsoft.com/office/powerpoint/2010/main" val="282518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F22A97-1117-4790-A8C0-329BB1785ED5}" type="datetime1">
              <a:rPr lang="en-US" smtClean="0">
                <a:solidFill>
                  <a:prstClr val="black">
                    <a:tint val="75000"/>
                  </a:prstClr>
                </a:solidFill>
              </a:r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46375-9004-499D-990A-4EFE4CF31EF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3A7C8-839E-42E8-8D6B-A8222F937FC6}" type="datetime1">
              <a:rPr lang="en-US" smtClean="0">
                <a:solidFill>
                  <a:prstClr val="black">
                    <a:tint val="75000"/>
                  </a:prstClr>
                </a:solidFill>
              </a:rPr>
              <a:t>3/24/2014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C02A4E-8A9A-491B-B4D1-A1E8848DC3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DFB39C5-060D-435D-9C7C-A8007D76895E}" type="datetime1">
              <a:rPr lang="en-US" altLang="en-US"/>
              <a:pPr/>
              <a:t>3/24/2014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D42AFD6-E6DE-4431-BA4C-4D6CA3903B3C}" type="slidenum">
              <a:rPr lang="en-US" altLang="en-US"/>
              <a:pPr/>
              <a:t>‹#›</a:t>
            </a:fld>
            <a:endParaRPr lang="en-US" altLang="en-US"/>
          </a:p>
        </p:txBody>
      </p:sp>
    </p:spTree>
    <p:extLst>
      <p:ext uri="{BB962C8B-B14F-4D97-AF65-F5344CB8AC3E}">
        <p14:creationId xmlns:p14="http://schemas.microsoft.com/office/powerpoint/2010/main" val="110245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8146CA2-E2F4-4B40-9545-A8C93AEC571B}" type="slidenum">
              <a:rPr lang="en-US"/>
              <a:pPr/>
              <a:t>‹#›</a:t>
            </a:fld>
            <a:endParaRPr lang="en-US"/>
          </a:p>
        </p:txBody>
      </p:sp>
    </p:spTree>
    <p:extLst>
      <p:ext uri="{BB962C8B-B14F-4D97-AF65-F5344CB8AC3E}">
        <p14:creationId xmlns:p14="http://schemas.microsoft.com/office/powerpoint/2010/main" val="18841221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ADD6896F-AD66-47CE-B817-ED4597872245}" type="datetime1">
              <a:rPr lang="en-US" smtClean="0">
                <a:solidFill>
                  <a:prstClr val="black">
                    <a:tint val="75000"/>
                  </a:prstClr>
                </a:solidFill>
              </a:rPr>
              <a:t>3/24/2014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231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02AFE9-BA25-4820-8522-AFADFE51D757}" type="datetime1">
              <a:rPr lang="en-US" smtClean="0">
                <a:solidFill>
                  <a:prstClr val="black">
                    <a:tint val="75000"/>
                  </a:prstClr>
                </a:solidFill>
              </a:rPr>
              <a:t>3/24/2014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E9FFE7-A630-48FA-890B-436AAC7B2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69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99A72-DB4E-4E1C-9291-AAAC8CFE1FA3}" type="datetime1">
              <a:rPr lang="en-US" smtClean="0">
                <a:solidFill>
                  <a:prstClr val="black">
                    <a:tint val="75000"/>
                  </a:prstClr>
                </a:solidFill>
              </a:r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1E1921-5C9F-4156-9069-321887CF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494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4D85D6-C6BD-47C3-BEF4-92EC882A7576}" type="datetime1">
              <a:rPr lang="en-US" smtClean="0">
                <a:solidFill>
                  <a:prstClr val="black">
                    <a:tint val="75000"/>
                  </a:prstClr>
                </a:solidFill>
              </a:rPr>
              <a:t>3/24/2014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BDC588-D601-4203-A049-D330D17283D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4732829"/>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3F1CFF8-3DD4-45A1-B0D1-592791D35194}" type="datetime1">
              <a:rPr lang="en-US" smtClean="0">
                <a:solidFill>
                  <a:prstClr val="black">
                    <a:tint val="75000"/>
                  </a:prstClr>
                </a:solidFill>
                <a:latin typeface="Calibri"/>
              </a:rPr>
              <a:t>3/24/2014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1DD081A-5697-41AE-BE6B-B960C9BB44F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01348"/>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DDAE5-F0FD-47D7-8BDE-BD735E0F69E4}" type="datetime1">
              <a:rPr lang="en-US" smtClean="0">
                <a:solidFill>
                  <a:prstClr val="black">
                    <a:tint val="75000"/>
                  </a:prstClr>
                </a:solidFill>
                <a:ea typeface="ＭＳ Ｐゴシック" charset="-128"/>
              </a:rPr>
              <a:t>3/24/2014</a:t>
            </a:fld>
            <a:endParaRPr lang="en-US">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C329A-E748-44C2-8E97-5BEC07289E39}" type="slidenum">
              <a:rPr lang="en-US" smtClean="0">
                <a:solidFill>
                  <a:prstClr val="black">
                    <a:tint val="75000"/>
                  </a:prstClr>
                </a:solidFill>
                <a:ea typeface="ＭＳ Ｐゴシック" charset="-128"/>
              </a:rPr>
              <a:pPr/>
              <a:t>‹#›</a:t>
            </a:fld>
            <a:endParaRPr lang="en-US">
              <a:solidFill>
                <a:prstClr val="black">
                  <a:tint val="75000"/>
                </a:prstClr>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68" r:id="rId1"/>
    <p:sldLayoutId id="2147483675" r:id="rId2"/>
    <p:sldLayoutId id="2147483676" r:id="rId3"/>
    <p:sldLayoutId id="2147483682"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74A0C3D-10AB-45F4-9342-6FA2545B31EF}" type="datetime1">
              <a:rPr lang="en-US" smtClean="0">
                <a:solidFill>
                  <a:prstClr val="black">
                    <a:tint val="75000"/>
                  </a:prstClr>
                </a:solidFill>
              </a:rPr>
              <a:t>3/24/2014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BDC588-D601-4203-A049-D330D17283D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4732829"/>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8DE7EE9-0C81-49C1-9ED0-FDCBB777AECF}" type="datetime1">
              <a:rPr lang="en-US" smtClean="0">
                <a:solidFill>
                  <a:prstClr val="black">
                    <a:tint val="75000"/>
                  </a:prstClr>
                </a:solidFill>
                <a:ea typeface="ＭＳ Ｐゴシック" charset="-128"/>
              </a:rPr>
              <a:t>3/24/2014</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BDC588-D601-4203-A049-D330D17283D5}" type="slidenum">
              <a:rPr lang="en-US" smtClean="0">
                <a:solidFill>
                  <a:prstClr val="black">
                    <a:tint val="75000"/>
                  </a:prstClr>
                </a:solidFill>
                <a:ea typeface="ＭＳ Ｐゴシック" charset="-128"/>
              </a:rPr>
              <a:pPr>
                <a:defRPr/>
              </a:pPr>
              <a:t>‹#›</a:t>
            </a:fld>
            <a:endParaRPr lang="en-US" dirty="0">
              <a:solidFill>
                <a:prstClr val="black">
                  <a:tint val="75000"/>
                </a:prstClr>
              </a:solidFill>
              <a:ea typeface="ＭＳ Ｐゴシック" charset="-128"/>
            </a:endParaRPr>
          </a:p>
        </p:txBody>
      </p:sp>
    </p:spTree>
    <p:extLst>
      <p:ext uri="{BB962C8B-B14F-4D97-AF65-F5344CB8AC3E}">
        <p14:creationId xmlns:p14="http://schemas.microsoft.com/office/powerpoint/2010/main" val="12347328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0"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0.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kaiken@rebhc.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maseniorcarefoundation.org/Initiatives/Care_Transitions.aspx" TargetMode="External"/><Relationship Id="rId4" Type="http://schemas.openxmlformats.org/officeDocument/2006/relationships/hyperlink" Target="mailto:cblanks@maseniorcare.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0.gif"/><Relationship Id="rId26" Type="http://schemas.openxmlformats.org/officeDocument/2006/relationships/image" Target="../media/image27.png"/><Relationship Id="rId3" Type="http://schemas.openxmlformats.org/officeDocument/2006/relationships/image" Target="../media/image6.gif"/><Relationship Id="rId21" Type="http://schemas.openxmlformats.org/officeDocument/2006/relationships/image" Target="../media/image23.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jpeg"/><Relationship Id="rId25" Type="http://schemas.openxmlformats.org/officeDocument/2006/relationships/image" Target="../media/image26.jpeg"/><Relationship Id="rId2" Type="http://schemas.openxmlformats.org/officeDocument/2006/relationships/notesSlide" Target="../notesSlides/notesSlide4.xml"/><Relationship Id="rId16" Type="http://schemas.openxmlformats.org/officeDocument/2006/relationships/image" Target="../media/image19.gif"/><Relationship Id="rId20" Type="http://schemas.openxmlformats.org/officeDocument/2006/relationships/image" Target="../media/image22.gif"/><Relationship Id="rId29"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1.jpe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5.png"/><Relationship Id="rId28" Type="http://schemas.openxmlformats.org/officeDocument/2006/relationships/image" Target="../media/image29.png"/><Relationship Id="rId10" Type="http://schemas.openxmlformats.org/officeDocument/2006/relationships/image" Target="../media/image13.jpeg"/><Relationship Id="rId19" Type="http://schemas.openxmlformats.org/officeDocument/2006/relationships/image" Target="../media/image21.gif"/><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4.jpeg"/><Relationship Id="rId27"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1</a:t>
            </a:fld>
            <a:endParaRPr lang="en-US" dirty="0">
              <a:solidFill>
                <a:prstClr val="black">
                  <a:tint val="75000"/>
                </a:prstClr>
              </a:solidFill>
            </a:endParaRPr>
          </a:p>
        </p:txBody>
      </p:sp>
      <p:sp>
        <p:nvSpPr>
          <p:cNvPr id="5" name="Rectangle 105"/>
          <p:cNvSpPr>
            <a:spLocks noChangeArrowheads="1"/>
          </p:cNvSpPr>
          <p:nvPr/>
        </p:nvSpPr>
        <p:spPr bwMode="auto">
          <a:xfrm>
            <a:off x="0" y="2639642"/>
            <a:ext cx="9144000" cy="1028429"/>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98683" y="2677388"/>
            <a:ext cx="7670582" cy="954107"/>
          </a:xfrm>
          <a:prstGeom prst="rect">
            <a:avLst/>
          </a:prstGeom>
          <a:noFill/>
          <a:ln w="9525">
            <a:noFill/>
            <a:miter lim="800000"/>
            <a:headEnd/>
            <a:tailEnd/>
          </a:ln>
        </p:spPr>
        <p:txBody>
          <a:bodyPr wrap="square">
            <a:spAutoFit/>
          </a:bodyPr>
          <a:lstStyle/>
          <a:p>
            <a:pPr algn="r">
              <a:spcBef>
                <a:spcPts val="0"/>
              </a:spcBef>
            </a:pPr>
            <a:r>
              <a:rPr lang="en-US" sz="2800" b="1" dirty="0" smtClean="0">
                <a:solidFill>
                  <a:prstClr val="white"/>
                </a:solidFill>
                <a:latin typeface="Calibri" pitchFamily="34" charset="0"/>
                <a:ea typeface="ＭＳ Ｐゴシック" charset="-128"/>
              </a:rPr>
              <a:t>Statewide Meeting</a:t>
            </a:r>
          </a:p>
          <a:p>
            <a:pPr algn="r">
              <a:spcBef>
                <a:spcPts val="0"/>
              </a:spcBef>
            </a:pPr>
            <a:r>
              <a:rPr lang="en-US" sz="2800" b="1" dirty="0" smtClean="0">
                <a:solidFill>
                  <a:prstClr val="white"/>
                </a:solidFill>
                <a:latin typeface="Calibri" pitchFamily="34" charset="0"/>
                <a:ea typeface="ＭＳ Ｐゴシック" charset="-128"/>
              </a:rPr>
              <a:t>March 26, 2014</a:t>
            </a:r>
            <a:endParaRPr lang="en-US" sz="2800" b="1" dirty="0">
              <a:solidFill>
                <a:prstClr val="white"/>
              </a:solidFill>
              <a:latin typeface="Calibri" pitchFamily="34" charset="0"/>
              <a:ea typeface="ＭＳ Ｐゴシック" charset="-128"/>
            </a:endParaRPr>
          </a:p>
        </p:txBody>
      </p:sp>
      <p:pic>
        <p:nvPicPr>
          <p:cNvPr id="9" name="Picture 7" descr="WM_Collaborative_logo"/>
          <p:cNvPicPr>
            <a:picLocks noChangeAspect="1" noChangeArrowheads="1"/>
          </p:cNvPicPr>
          <p:nvPr/>
        </p:nvPicPr>
        <p:blipFill>
          <a:blip r:embed="rId3" cstate="print"/>
          <a:srcRect l="14999" t="12500" r="10001" b="25000"/>
          <a:stretch>
            <a:fillRect/>
          </a:stretch>
        </p:blipFill>
        <p:spPr bwMode="auto">
          <a:xfrm>
            <a:off x="5637450" y="5503215"/>
            <a:ext cx="3331815" cy="1114983"/>
          </a:xfrm>
          <a:prstGeom prst="rect">
            <a:avLst/>
          </a:prstGeom>
          <a:noFill/>
          <a:ln w="9525">
            <a:noFill/>
            <a:miter lim="800000"/>
            <a:headEnd/>
            <a:tailEnd/>
          </a:ln>
        </p:spPr>
      </p:pic>
      <p:pic>
        <p:nvPicPr>
          <p:cNvPr id="10" name="Picture 8" descr="MassSeniorFoundation-logo"/>
          <p:cNvPicPr>
            <a:picLocks noChangeAspect="1" noChangeArrowheads="1"/>
          </p:cNvPicPr>
          <p:nvPr/>
        </p:nvPicPr>
        <p:blipFill>
          <a:blip r:embed="rId4" cstate="print"/>
          <a:srcRect/>
          <a:stretch>
            <a:fillRect/>
          </a:stretch>
        </p:blipFill>
        <p:spPr bwMode="auto">
          <a:xfrm>
            <a:off x="272796" y="5227628"/>
            <a:ext cx="1212332" cy="1390570"/>
          </a:xfrm>
          <a:prstGeom prst="rect">
            <a:avLst/>
          </a:prstGeom>
          <a:noFill/>
          <a:ln w="9525">
            <a:noFill/>
            <a:miter lim="800000"/>
            <a:headEnd/>
            <a:tailEnd/>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96" y="469466"/>
            <a:ext cx="8598408" cy="1804416"/>
          </a:xfrm>
          <a:prstGeom prst="rect">
            <a:avLst/>
          </a:prstGeom>
        </p:spPr>
      </p:pic>
    </p:spTree>
    <p:extLst>
      <p:ext uri="{BB962C8B-B14F-4D97-AF65-F5344CB8AC3E}">
        <p14:creationId xmlns:p14="http://schemas.microsoft.com/office/powerpoint/2010/main" val="348854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6C02A4E-8A9A-491B-B4D1-A1E8848DC3CD}" type="slidenum">
              <a:rPr lang="en-US" smtClean="0">
                <a:solidFill>
                  <a:prstClr val="black">
                    <a:tint val="75000"/>
                  </a:prstClr>
                </a:solidFill>
              </a:rPr>
              <a:pPr/>
              <a:t>10</a:t>
            </a:fld>
            <a:endParaRPr lang="en-US">
              <a:solidFill>
                <a:prstClr val="black">
                  <a:tint val="75000"/>
                </a:prstClr>
              </a:solidFill>
            </a:endParaRPr>
          </a:p>
        </p:txBody>
      </p:sp>
      <p:sp>
        <p:nvSpPr>
          <p:cNvPr id="3"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4"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smtClean="0">
                <a:solidFill>
                  <a:prstClr val="white"/>
                </a:solidFill>
                <a:latin typeface="Calibri" pitchFamily="34" charset="0"/>
                <a:ea typeface="ＭＳ Ｐゴシック" charset="-128"/>
              </a:rPr>
              <a:t>Care Transitions Education Project</a:t>
            </a:r>
            <a:endParaRPr lang="en-US" sz="3200" b="1" dirty="0">
              <a:solidFill>
                <a:prstClr val="white"/>
              </a:solidFill>
              <a:latin typeface="Calibri" pitchFamily="34" charset="0"/>
              <a:ea typeface="ＭＳ Ｐゴシック" charset="-128"/>
            </a:endParaRPr>
          </a:p>
        </p:txBody>
      </p:sp>
      <p:sp>
        <p:nvSpPr>
          <p:cNvPr id="6"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F41DBA3-8405-4860-AC3D-52D08FCC5289}" type="slidenum">
              <a:rPr lang="en-US" smtClean="0">
                <a:solidFill>
                  <a:prstClr val="black">
                    <a:tint val="75000"/>
                  </a:prstClr>
                </a:solidFill>
              </a:rPr>
              <a:pPr>
                <a:defRPr/>
              </a:pPr>
              <a:t>10</a:t>
            </a:fld>
            <a:endParaRPr lang="en-US" dirty="0">
              <a:solidFill>
                <a:prstClr val="black">
                  <a:tint val="75000"/>
                </a:prstClr>
              </a:solidFill>
            </a:endParaRPr>
          </a:p>
        </p:txBody>
      </p:sp>
      <p:sp>
        <p:nvSpPr>
          <p:cNvPr id="9" name="TextBox 8"/>
          <p:cNvSpPr txBox="1"/>
          <p:nvPr/>
        </p:nvSpPr>
        <p:spPr>
          <a:xfrm>
            <a:off x="7067907" y="1775487"/>
            <a:ext cx="184666" cy="369332"/>
          </a:xfrm>
          <a:prstGeom prst="rect">
            <a:avLst/>
          </a:prstGeom>
          <a:noFill/>
        </p:spPr>
        <p:txBody>
          <a:bodyPr wrap="none" rtlCol="0">
            <a:spAutoFit/>
          </a:bodyPr>
          <a:lstStyle/>
          <a:p>
            <a:endParaRPr lang="en-US" dirty="0"/>
          </a:p>
        </p:txBody>
      </p:sp>
      <p:sp>
        <p:nvSpPr>
          <p:cNvPr id="11" name="Content Placeholder 4"/>
          <p:cNvSpPr>
            <a:spLocks noGrp="1"/>
          </p:cNvSpPr>
          <p:nvPr>
            <p:ph sz="half" idx="2"/>
          </p:nvPr>
        </p:nvSpPr>
        <p:spPr>
          <a:xfrm>
            <a:off x="5867400" y="2699315"/>
            <a:ext cx="2992438" cy="3067506"/>
          </a:xfrm>
        </p:spPr>
        <p:txBody>
          <a:bodyPr>
            <a:spAutoFit/>
          </a:bodyPr>
          <a:lstStyle/>
          <a:p>
            <a:pPr>
              <a:spcBef>
                <a:spcPts val="400"/>
              </a:spcBef>
              <a:spcAft>
                <a:spcPts val="400"/>
              </a:spcAft>
            </a:pPr>
            <a:r>
              <a:rPr lang="en-US" altLang="en-US" sz="2000" dirty="0" smtClean="0"/>
              <a:t>Underuse of measures to indicate optimal transitions</a:t>
            </a:r>
            <a:endParaRPr lang="en-US" altLang="en-US" dirty="0" smtClean="0"/>
          </a:p>
          <a:p>
            <a:pPr>
              <a:spcBef>
                <a:spcPts val="400"/>
              </a:spcBef>
              <a:spcAft>
                <a:spcPts val="400"/>
              </a:spcAft>
            </a:pPr>
            <a:r>
              <a:rPr lang="en-US" altLang="en-US" sz="2000" dirty="0" smtClean="0"/>
              <a:t>Compensation and performance incentives misaligned </a:t>
            </a:r>
          </a:p>
          <a:p>
            <a:pPr>
              <a:spcBef>
                <a:spcPts val="400"/>
              </a:spcBef>
              <a:spcAft>
                <a:spcPts val="400"/>
              </a:spcAft>
            </a:pPr>
            <a:r>
              <a:rPr lang="en-US" altLang="en-US" sz="2000" dirty="0" smtClean="0"/>
              <a:t>Payment for volume rather than incentivized for outcomes</a:t>
            </a:r>
          </a:p>
        </p:txBody>
      </p:sp>
      <p:sp>
        <p:nvSpPr>
          <p:cNvPr id="12" name="Content Placeholder 2"/>
          <p:cNvSpPr>
            <a:spLocks/>
          </p:cNvSpPr>
          <p:nvPr/>
        </p:nvSpPr>
        <p:spPr bwMode="auto">
          <a:xfrm>
            <a:off x="3103563" y="2699315"/>
            <a:ext cx="2805112" cy="306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ts val="400"/>
              </a:spcBef>
              <a:spcAft>
                <a:spcPts val="400"/>
              </a:spcAft>
              <a:buFontTx/>
              <a:buChar char="•"/>
            </a:pPr>
            <a:r>
              <a:rPr lang="en-US" altLang="en-US" sz="2000" dirty="0">
                <a:latin typeface="+mn-lt"/>
              </a:rPr>
              <a:t>Ineffective communication</a:t>
            </a:r>
          </a:p>
          <a:p>
            <a:pPr>
              <a:spcBef>
                <a:spcPts val="400"/>
              </a:spcBef>
              <a:spcAft>
                <a:spcPts val="400"/>
              </a:spcAft>
              <a:buFontTx/>
              <a:buChar char="•"/>
            </a:pPr>
            <a:r>
              <a:rPr lang="en-US" altLang="en-US" sz="2000" dirty="0">
                <a:latin typeface="+mn-lt"/>
              </a:rPr>
              <a:t>Failure to recognize cultural, educational or language differences</a:t>
            </a:r>
          </a:p>
          <a:p>
            <a:pPr>
              <a:spcBef>
                <a:spcPts val="400"/>
              </a:spcBef>
              <a:spcAft>
                <a:spcPts val="400"/>
              </a:spcAft>
              <a:buFontTx/>
              <a:buChar char="•"/>
            </a:pPr>
            <a:r>
              <a:rPr lang="en-US" altLang="en-US" sz="2000" dirty="0">
                <a:latin typeface="+mn-lt"/>
              </a:rPr>
              <a:t>Processes are not patient-centered nor longitudinal</a:t>
            </a:r>
          </a:p>
        </p:txBody>
      </p:sp>
      <p:sp>
        <p:nvSpPr>
          <p:cNvPr id="14" name="Rounded Rectangle 13"/>
          <p:cNvSpPr/>
          <p:nvPr/>
        </p:nvSpPr>
        <p:spPr>
          <a:xfrm>
            <a:off x="3335951" y="1782514"/>
            <a:ext cx="2346593" cy="88497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Procedural</a:t>
            </a:r>
            <a:endParaRPr lang="en-US" sz="3200" dirty="0">
              <a:solidFill>
                <a:schemeClr val="tx1"/>
              </a:solidFill>
            </a:endParaRPr>
          </a:p>
        </p:txBody>
      </p:sp>
      <p:sp>
        <p:nvSpPr>
          <p:cNvPr id="16" name="Rounded Rectangle 15"/>
          <p:cNvSpPr/>
          <p:nvPr/>
        </p:nvSpPr>
        <p:spPr>
          <a:xfrm>
            <a:off x="6274023" y="1782514"/>
            <a:ext cx="2346593" cy="87060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Performance Measurement</a:t>
            </a:r>
            <a:endParaRPr lang="en-US" sz="2800" dirty="0">
              <a:solidFill>
                <a:schemeClr val="tx1"/>
              </a:solidFill>
            </a:endParaRPr>
          </a:p>
        </p:txBody>
      </p:sp>
      <p:sp>
        <p:nvSpPr>
          <p:cNvPr id="17" name="Content Placeholder 2"/>
          <p:cNvSpPr>
            <a:spLocks noGrp="1"/>
          </p:cNvSpPr>
          <p:nvPr>
            <p:ph sz="half" idx="1"/>
          </p:nvPr>
        </p:nvSpPr>
        <p:spPr>
          <a:xfrm>
            <a:off x="195263" y="2699315"/>
            <a:ext cx="2962275" cy="3888244"/>
          </a:xfrm>
        </p:spPr>
        <p:txBody>
          <a:bodyPr>
            <a:spAutoFit/>
          </a:bodyPr>
          <a:lstStyle/>
          <a:p>
            <a:pPr>
              <a:spcBef>
                <a:spcPts val="400"/>
              </a:spcBef>
              <a:spcAft>
                <a:spcPts val="400"/>
              </a:spcAft>
            </a:pPr>
            <a:r>
              <a:rPr lang="en-US" altLang="en-US" sz="2000" dirty="0" smtClean="0"/>
              <a:t>Lack of integrated care systems</a:t>
            </a:r>
          </a:p>
          <a:p>
            <a:pPr>
              <a:spcBef>
                <a:spcPts val="400"/>
              </a:spcBef>
              <a:spcAft>
                <a:spcPts val="400"/>
              </a:spcAft>
            </a:pPr>
            <a:r>
              <a:rPr lang="en-US" altLang="en-US" sz="2000" dirty="0" smtClean="0"/>
              <a:t>Lack of longitudinal responsibility</a:t>
            </a:r>
          </a:p>
          <a:p>
            <a:pPr>
              <a:spcBef>
                <a:spcPts val="400"/>
              </a:spcBef>
              <a:spcAft>
                <a:spcPts val="400"/>
              </a:spcAft>
            </a:pPr>
            <a:r>
              <a:rPr lang="en-US" altLang="en-US" sz="2000" dirty="0" smtClean="0"/>
              <a:t>Lack of standardized forms and processes</a:t>
            </a:r>
          </a:p>
          <a:p>
            <a:pPr>
              <a:spcBef>
                <a:spcPts val="400"/>
              </a:spcBef>
              <a:spcAft>
                <a:spcPts val="400"/>
              </a:spcAft>
            </a:pPr>
            <a:r>
              <a:rPr lang="en-US" altLang="en-US" sz="2000" dirty="0" smtClean="0"/>
              <a:t>Incompatible information systems</a:t>
            </a:r>
          </a:p>
          <a:p>
            <a:pPr>
              <a:spcBef>
                <a:spcPts val="400"/>
              </a:spcBef>
              <a:spcAft>
                <a:spcPts val="400"/>
              </a:spcAft>
            </a:pPr>
            <a:r>
              <a:rPr lang="en-US" altLang="en-US" sz="2000" dirty="0" smtClean="0"/>
              <a:t>Lack of care coordination and team-based training</a:t>
            </a:r>
          </a:p>
        </p:txBody>
      </p:sp>
      <p:sp>
        <p:nvSpPr>
          <p:cNvPr id="18" name="Title 1"/>
          <p:cNvSpPr>
            <a:spLocks noGrp="1"/>
          </p:cNvSpPr>
          <p:nvPr>
            <p:ph type="title"/>
          </p:nvPr>
        </p:nvSpPr>
        <p:spPr>
          <a:xfrm>
            <a:off x="469726" y="759089"/>
            <a:ext cx="8229600" cy="1143000"/>
          </a:xfrm>
        </p:spPr>
        <p:txBody>
          <a:bodyPr>
            <a:normAutofit fontScale="90000"/>
          </a:bodyPr>
          <a:lstStyle/>
          <a:p>
            <a:r>
              <a:rPr lang="en-US" altLang="en-US" dirty="0" smtClean="0"/>
              <a:t>Barriers to Effective Care Transitions</a:t>
            </a:r>
          </a:p>
        </p:txBody>
      </p:sp>
      <p:sp>
        <p:nvSpPr>
          <p:cNvPr id="19" name="Rounded Rectangle 18"/>
          <p:cNvSpPr/>
          <p:nvPr/>
        </p:nvSpPr>
        <p:spPr>
          <a:xfrm>
            <a:off x="469579" y="1797128"/>
            <a:ext cx="2346593" cy="88497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Structural</a:t>
            </a:r>
            <a:endParaRPr lang="en-US" sz="3200" dirty="0">
              <a:solidFill>
                <a:schemeClr val="tx1"/>
              </a:solidFill>
            </a:endParaRPr>
          </a:p>
        </p:txBody>
      </p:sp>
    </p:spTree>
    <p:extLst>
      <p:ext uri="{BB962C8B-B14F-4D97-AF65-F5344CB8AC3E}">
        <p14:creationId xmlns:p14="http://schemas.microsoft.com/office/powerpoint/2010/main" val="2643285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
          <p:cNvSpPr>
            <a:spLocks noGrp="1" noChangeArrowheads="1"/>
          </p:cNvSpPr>
          <p:nvPr>
            <p:ph type="title"/>
          </p:nvPr>
        </p:nvSpPr>
        <p:spPr>
          <a:xfrm>
            <a:off x="440491" y="475176"/>
            <a:ext cx="8229600" cy="1143000"/>
          </a:xfrm>
          <a:ln/>
        </p:spPr>
        <p:txBody>
          <a:bodyPr/>
          <a:lstStyle/>
          <a:p>
            <a:pPr marL="39688" indent="-39688"/>
            <a:r>
              <a:rPr lang="en-US" dirty="0"/>
              <a:t>New Language</a:t>
            </a:r>
          </a:p>
        </p:txBody>
      </p:sp>
      <p:sp>
        <p:nvSpPr>
          <p:cNvPr id="10" name="Content Placeholder 9"/>
          <p:cNvSpPr>
            <a:spLocks noGrp="1"/>
          </p:cNvSpPr>
          <p:nvPr>
            <p:ph sz="half" idx="1"/>
          </p:nvPr>
        </p:nvSpPr>
        <p:spPr>
          <a:xfrm>
            <a:off x="457200" y="1600200"/>
            <a:ext cx="2650674" cy="4525963"/>
          </a:xfrm>
        </p:spPr>
        <p:txBody>
          <a:bodyPr>
            <a:normAutofit fontScale="85000" lnSpcReduction="20000"/>
          </a:bodyPr>
          <a:lstStyle/>
          <a:p>
            <a:r>
              <a:rPr lang="en-US" dirty="0"/>
              <a:t>Cross Continuum Team</a:t>
            </a:r>
          </a:p>
          <a:p>
            <a:r>
              <a:rPr lang="en-US" dirty="0"/>
              <a:t>Care Transitions Collaborative</a:t>
            </a:r>
          </a:p>
          <a:p>
            <a:r>
              <a:rPr lang="en-US" dirty="0"/>
              <a:t>STAAR</a:t>
            </a:r>
          </a:p>
          <a:p>
            <a:r>
              <a:rPr lang="en-US" dirty="0"/>
              <a:t>INTERACT</a:t>
            </a:r>
          </a:p>
          <a:p>
            <a:r>
              <a:rPr lang="en-US" dirty="0"/>
              <a:t>Care Transitions Coach</a:t>
            </a:r>
          </a:p>
          <a:p>
            <a:r>
              <a:rPr lang="ja-JP" altLang="en-US" dirty="0">
                <a:latin typeface="Arial"/>
              </a:rPr>
              <a:t>“</a:t>
            </a:r>
            <a:r>
              <a:rPr lang="en-US" dirty="0"/>
              <a:t>Teach Back</a:t>
            </a:r>
            <a:r>
              <a:rPr lang="ja-JP" altLang="en-US" dirty="0">
                <a:latin typeface="Arial"/>
              </a:rPr>
              <a:t>”</a:t>
            </a:r>
            <a:endParaRPr lang="en-US" dirty="0"/>
          </a:p>
          <a:p>
            <a:r>
              <a:rPr lang="ja-JP" altLang="en-US" dirty="0">
                <a:latin typeface="Arial"/>
              </a:rPr>
              <a:t>“</a:t>
            </a:r>
            <a:r>
              <a:rPr lang="en-US" dirty="0"/>
              <a:t>Warm hand offs</a:t>
            </a:r>
            <a:r>
              <a:rPr lang="ja-JP" altLang="en-US" dirty="0">
                <a:latin typeface="Arial"/>
              </a:rPr>
              <a:t>”</a:t>
            </a:r>
            <a:endParaRPr lang="en-US" dirty="0"/>
          </a:p>
          <a:p>
            <a:r>
              <a:rPr lang="en-US" dirty="0"/>
              <a:t>Healthcare Literacy</a:t>
            </a:r>
          </a:p>
        </p:txBody>
      </p:sp>
      <p:sp>
        <p:nvSpPr>
          <p:cNvPr id="2" name="Slide Number Placeholder 1"/>
          <p:cNvSpPr>
            <a:spLocks noGrp="1"/>
          </p:cNvSpPr>
          <p:nvPr>
            <p:ph type="sldNum" sz="quarter" idx="12"/>
          </p:nvPr>
        </p:nvSpPr>
        <p:spPr/>
        <p:txBody>
          <a:bodyPr/>
          <a:lstStyle/>
          <a:p>
            <a:fld id="{46C02A4E-8A9A-491B-B4D1-A1E8848DC3CD}" type="slidenum">
              <a:rPr lang="en-US" smtClean="0">
                <a:solidFill>
                  <a:prstClr val="black">
                    <a:tint val="75000"/>
                  </a:prstClr>
                </a:solidFill>
              </a:rPr>
              <a:pPr/>
              <a:t>11</a:t>
            </a:fld>
            <a:endParaRPr lang="en-US">
              <a:solidFill>
                <a:prstClr val="black">
                  <a:tint val="75000"/>
                </a:prstClr>
              </a:solidFill>
            </a:endParaRPr>
          </a:p>
        </p:txBody>
      </p:sp>
      <p:sp>
        <p:nvSpPr>
          <p:cNvPr id="3"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4"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smtClean="0">
                <a:solidFill>
                  <a:prstClr val="white"/>
                </a:solidFill>
                <a:latin typeface="Calibri" pitchFamily="34" charset="0"/>
                <a:ea typeface="ＭＳ Ｐゴシック" charset="-128"/>
              </a:rPr>
              <a:t>Care Transitions Education Project</a:t>
            </a:r>
            <a:endParaRPr lang="en-US" sz="3200" b="1" dirty="0">
              <a:solidFill>
                <a:prstClr val="white"/>
              </a:solidFill>
              <a:latin typeface="Calibri" pitchFamily="34" charset="0"/>
              <a:ea typeface="ＭＳ Ｐゴシック" charset="-128"/>
            </a:endParaRPr>
          </a:p>
        </p:txBody>
      </p:sp>
      <p:sp>
        <p:nvSpPr>
          <p:cNvPr id="6"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F41DBA3-8405-4860-AC3D-52D08FCC5289}" type="slidenum">
              <a:rPr lang="en-US" smtClean="0">
                <a:solidFill>
                  <a:prstClr val="black">
                    <a:tint val="75000"/>
                  </a:prstClr>
                </a:solidFill>
              </a:rPr>
              <a:pPr>
                <a:defRPr/>
              </a:pPr>
              <a:t>11</a:t>
            </a:fld>
            <a:endParaRPr lang="en-US" dirty="0">
              <a:solidFill>
                <a:prstClr val="black">
                  <a:tint val="75000"/>
                </a:prstClr>
              </a:solidFill>
            </a:endParaRPr>
          </a:p>
        </p:txBody>
      </p:sp>
      <p:sp>
        <p:nvSpPr>
          <p:cNvPr id="9" name="TextBox 8"/>
          <p:cNvSpPr txBox="1"/>
          <p:nvPr/>
        </p:nvSpPr>
        <p:spPr>
          <a:xfrm>
            <a:off x="7067907" y="1587597"/>
            <a:ext cx="184666" cy="369332"/>
          </a:xfrm>
          <a:prstGeom prst="rect">
            <a:avLst/>
          </a:prstGeom>
          <a:noFill/>
        </p:spPr>
        <p:txBody>
          <a:bodyPr wrap="none" rtlCol="0">
            <a:spAutoFit/>
          </a:bodyPr>
          <a:lstStyle/>
          <a:p>
            <a:endParaRPr lang="en-US" dirty="0"/>
          </a:p>
        </p:txBody>
      </p:sp>
      <p:pic>
        <p:nvPicPr>
          <p:cNvPr id="20" name="Picture 2"/>
          <p:cNvPicPr>
            <a:picLocks noChangeAspect="1" noChangeArrowheads="1"/>
          </p:cNvPicPr>
          <p:nvPr/>
        </p:nvPicPr>
        <p:blipFill>
          <a:blip r:embed="rId3">
            <a:duotone>
              <a:prstClr val="black"/>
              <a:srgbClr val="C5C5C5">
                <a:tint val="45000"/>
                <a:satMod val="400000"/>
              </a:srgbClr>
            </a:duotone>
            <a:extLst>
              <a:ext uri="{28A0092B-C50C-407E-A947-70E740481C1C}">
                <a14:useLocalDpi xmlns:a14="http://schemas.microsoft.com/office/drawing/2010/main" val="0"/>
              </a:ext>
            </a:extLst>
          </a:blip>
          <a:srcRect/>
          <a:stretch>
            <a:fillRect/>
          </a:stretch>
        </p:blipFill>
        <p:spPr bwMode="auto">
          <a:xfrm>
            <a:off x="3319588" y="1812023"/>
            <a:ext cx="5626100"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 name="AutoShape 3"/>
          <p:cNvSpPr>
            <a:spLocks/>
          </p:cNvSpPr>
          <p:nvPr/>
        </p:nvSpPr>
        <p:spPr bwMode="auto">
          <a:xfrm rot="16200000">
            <a:off x="4247224" y="5663825"/>
            <a:ext cx="847645" cy="750152"/>
          </a:xfrm>
          <a:prstGeom prst="rightArrow">
            <a:avLst>
              <a:gd name="adj1" fmla="val 32000"/>
              <a:gd name="adj2" fmla="val 54321"/>
            </a:avLst>
          </a:prstGeom>
          <a:solidFill>
            <a:srgbClr val="FF0000"/>
          </a:solidFill>
          <a:ln w="25400" cap="flat">
            <a:solidFill>
              <a:srgbClr val="FF0000"/>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endParaRPr lang="en-US"/>
          </a:p>
        </p:txBody>
      </p:sp>
    </p:spTree>
    <p:extLst>
      <p:ext uri="{BB962C8B-B14F-4D97-AF65-F5344CB8AC3E}">
        <p14:creationId xmlns:p14="http://schemas.microsoft.com/office/powerpoint/2010/main" val="423920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anim calcmode="lin" valueType="num">
                                      <p:cBhvr>
                                        <p:cTn id="1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1000"/>
                                        <p:tgtEl>
                                          <p:spTgt spid="10">
                                            <p:txEl>
                                              <p:pRg st="2" end="2"/>
                                            </p:txEl>
                                          </p:spTgt>
                                        </p:tgtEl>
                                      </p:cBhvr>
                                    </p:animEffect>
                                    <p:anim calcmode="lin" valueType="num">
                                      <p:cBhvr>
                                        <p:cTn id="2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0">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0">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fade">
                                      <p:cBhvr>
                                        <p:cTn id="43" dur="1000"/>
                                        <p:tgtEl>
                                          <p:spTgt spid="10">
                                            <p:txEl>
                                              <p:pRg st="4" end="4"/>
                                            </p:txEl>
                                          </p:spTgt>
                                        </p:tgtEl>
                                      </p:cBhvr>
                                    </p:animEffect>
                                    <p:anim calcmode="lin" valueType="num">
                                      <p:cBhvr>
                                        <p:cTn id="4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0">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fade">
                                      <p:cBhvr>
                                        <p:cTn id="51" dur="1000"/>
                                        <p:tgtEl>
                                          <p:spTgt spid="10">
                                            <p:txEl>
                                              <p:pRg st="5" end="5"/>
                                            </p:txEl>
                                          </p:spTgt>
                                        </p:tgtEl>
                                      </p:cBhvr>
                                    </p:animEffect>
                                    <p:anim calcmode="lin" valueType="num">
                                      <p:cBhvr>
                                        <p:cTn id="52"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0">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0">
                                            <p:txEl>
                                              <p:pRg st="6" end="6"/>
                                            </p:txEl>
                                          </p:spTgt>
                                        </p:tgtEl>
                                        <p:attrNameLst>
                                          <p:attrName>style.visibility</p:attrName>
                                        </p:attrNameLst>
                                      </p:cBhvr>
                                      <p:to>
                                        <p:strVal val="visible"/>
                                      </p:to>
                                    </p:set>
                                    <p:animEffect transition="in" filter="fade">
                                      <p:cBhvr>
                                        <p:cTn id="59" dur="1000"/>
                                        <p:tgtEl>
                                          <p:spTgt spid="10">
                                            <p:txEl>
                                              <p:pRg st="6" end="6"/>
                                            </p:txEl>
                                          </p:spTgt>
                                        </p:tgtEl>
                                      </p:cBhvr>
                                    </p:animEffect>
                                    <p:anim calcmode="lin" valueType="num">
                                      <p:cBhvr>
                                        <p:cTn id="6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10">
                                            <p:txEl>
                                              <p:pRg st="6" end="6"/>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10">
                                            <p:txEl>
                                              <p:pRg st="7" end="7"/>
                                            </p:txEl>
                                          </p:spTgt>
                                        </p:tgtEl>
                                        <p:attrNameLst>
                                          <p:attrName>style.visibility</p:attrName>
                                        </p:attrNameLst>
                                      </p:cBhvr>
                                      <p:to>
                                        <p:strVal val="visible"/>
                                      </p:to>
                                    </p:set>
                                    <p:animEffect transition="in" filter="fade">
                                      <p:cBhvr>
                                        <p:cTn id="67" dur="1000"/>
                                        <p:tgtEl>
                                          <p:spTgt spid="10">
                                            <p:txEl>
                                              <p:pRg st="7" end="7"/>
                                            </p:txEl>
                                          </p:spTgt>
                                        </p:tgtEl>
                                      </p:cBhvr>
                                    </p:animEffect>
                                    <p:anim calcmode="lin" valueType="num">
                                      <p:cBhvr>
                                        <p:cTn id="68"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10">
                                            <p:txEl>
                                              <p:pRg st="7" end="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0">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p:cNvSpPr>
          <p:nvPr/>
        </p:nvSpPr>
        <p:spPr bwMode="auto">
          <a:xfrm>
            <a:off x="546100" y="139700"/>
            <a:ext cx="6337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l"/>
            <a:r>
              <a:rPr lang="en-US" sz="3600" dirty="0">
                <a:solidFill>
                  <a:schemeClr val="tx1"/>
                </a:solidFill>
                <a:latin typeface="Arial Bold" charset="0"/>
                <a:ea typeface="ＭＳ Ｐゴシック" charset="0"/>
                <a:cs typeface="Arial Bold" charset="0"/>
                <a:sym typeface="Arial Bold" charset="0"/>
              </a:rPr>
              <a:t>The </a:t>
            </a:r>
            <a:r>
              <a:rPr lang="ja-JP" altLang="en-US" sz="3600" dirty="0">
                <a:solidFill>
                  <a:schemeClr val="tx1"/>
                </a:solidFill>
                <a:latin typeface="Arial"/>
                <a:ea typeface="ＭＳ Ｐゴシック" charset="0"/>
                <a:cs typeface="Arial Bold" charset="0"/>
                <a:sym typeface="Arial Bold" charset="0"/>
              </a:rPr>
              <a:t>“</a:t>
            </a:r>
            <a:r>
              <a:rPr lang="en-US" sz="3600" dirty="0">
                <a:solidFill>
                  <a:schemeClr val="tx1"/>
                </a:solidFill>
                <a:latin typeface="Arial Bold" charset="0"/>
                <a:ea typeface="ＭＳ Ｐゴシック" charset="0"/>
                <a:cs typeface="Arial Bold" charset="0"/>
                <a:sym typeface="Arial Bold" charset="0"/>
              </a:rPr>
              <a:t>Ah Ha</a:t>
            </a:r>
            <a:r>
              <a:rPr lang="ja-JP" altLang="en-US" sz="3600" dirty="0">
                <a:solidFill>
                  <a:schemeClr val="tx1"/>
                </a:solidFill>
                <a:latin typeface="Arial"/>
                <a:ea typeface="ＭＳ Ｐゴシック" charset="0"/>
                <a:cs typeface="Arial Bold" charset="0"/>
                <a:sym typeface="Arial Bold" charset="0"/>
              </a:rPr>
              <a:t>”</a:t>
            </a:r>
            <a:r>
              <a:rPr lang="en-US" sz="3600" dirty="0">
                <a:solidFill>
                  <a:schemeClr val="tx1"/>
                </a:solidFill>
                <a:latin typeface="Arial Bold" charset="0"/>
                <a:ea typeface="ＭＳ Ｐゴシック" charset="0"/>
                <a:cs typeface="Arial Bold" charset="0"/>
                <a:sym typeface="Arial Bold" charset="0"/>
              </a:rPr>
              <a:t> Moment</a:t>
            </a:r>
          </a:p>
        </p:txBody>
      </p:sp>
      <p:sp>
        <p:nvSpPr>
          <p:cNvPr id="9"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10"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smtClean="0">
                <a:solidFill>
                  <a:prstClr val="white"/>
                </a:solidFill>
                <a:latin typeface="Calibri" pitchFamily="34" charset="0"/>
                <a:ea typeface="ＭＳ Ｐゴシック" charset="-128"/>
              </a:rPr>
              <a:t>Care Transitions Education Project</a:t>
            </a:r>
            <a:endParaRPr lang="en-US" sz="3200" b="1" dirty="0">
              <a:solidFill>
                <a:prstClr val="white"/>
              </a:solidFill>
              <a:latin typeface="Calibri" pitchFamily="34" charset="0"/>
              <a:ea typeface="ＭＳ Ｐゴシック" charset="-128"/>
            </a:endParaRPr>
          </a:p>
        </p:txBody>
      </p:sp>
      <p:sp>
        <p:nvSpPr>
          <p:cNvPr id="11" name="Rectangle 1"/>
          <p:cNvSpPr>
            <a:spLocks noGrp="1" noChangeArrowheads="1"/>
          </p:cNvSpPr>
          <p:nvPr>
            <p:ph type="title"/>
          </p:nvPr>
        </p:nvSpPr>
        <p:spPr>
          <a:xfrm>
            <a:off x="256692" y="374907"/>
            <a:ext cx="8229600" cy="1143000"/>
          </a:xfrm>
          <a:ln/>
        </p:spPr>
        <p:txBody>
          <a:bodyPr/>
          <a:lstStyle/>
          <a:p>
            <a:pPr marL="39688" indent="-39688"/>
            <a:r>
              <a:rPr lang="en-US" dirty="0" smtClean="0"/>
              <a:t>Emerging Leaders</a:t>
            </a:r>
            <a:endParaRPr lang="en-US" dirty="0"/>
          </a:p>
        </p:txBody>
      </p:sp>
      <p:pic>
        <p:nvPicPr>
          <p:cNvPr id="2" name="Picture 1"/>
          <p:cNvPicPr>
            <a:picLocks noChangeAspect="1"/>
          </p:cNvPicPr>
          <p:nvPr/>
        </p:nvPicPr>
        <p:blipFill>
          <a:blip r:embed="rId3"/>
          <a:stretch>
            <a:fillRect/>
          </a:stretch>
        </p:blipFill>
        <p:spPr>
          <a:xfrm>
            <a:off x="634942" y="1397704"/>
            <a:ext cx="8064500" cy="5232400"/>
          </a:xfrm>
          <a:prstGeom prst="rect">
            <a:avLst/>
          </a:prstGeom>
        </p:spPr>
      </p:pic>
    </p:spTree>
    <p:extLst>
      <p:ext uri="{BB962C8B-B14F-4D97-AF65-F5344CB8AC3E}">
        <p14:creationId xmlns:p14="http://schemas.microsoft.com/office/powerpoint/2010/main" val="40740944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p:cNvSpPr>
          <p:nvPr/>
        </p:nvSpPr>
        <p:spPr bwMode="auto">
          <a:xfrm>
            <a:off x="546100" y="139700"/>
            <a:ext cx="6337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l"/>
            <a:r>
              <a:rPr lang="en-US" sz="3600" dirty="0">
                <a:solidFill>
                  <a:schemeClr val="tx1"/>
                </a:solidFill>
                <a:latin typeface="Arial Bold" charset="0"/>
                <a:ea typeface="ＭＳ Ｐゴシック" charset="0"/>
                <a:cs typeface="Arial Bold" charset="0"/>
                <a:sym typeface="Arial Bold" charset="0"/>
              </a:rPr>
              <a:t>The </a:t>
            </a:r>
            <a:r>
              <a:rPr lang="ja-JP" altLang="en-US" sz="3600" dirty="0">
                <a:solidFill>
                  <a:schemeClr val="tx1"/>
                </a:solidFill>
                <a:latin typeface="Arial"/>
                <a:ea typeface="ＭＳ Ｐゴシック" charset="0"/>
                <a:cs typeface="Arial Bold" charset="0"/>
                <a:sym typeface="Arial Bold" charset="0"/>
              </a:rPr>
              <a:t>“</a:t>
            </a:r>
            <a:r>
              <a:rPr lang="en-US" sz="3600" dirty="0">
                <a:solidFill>
                  <a:schemeClr val="tx1"/>
                </a:solidFill>
                <a:latin typeface="Arial Bold" charset="0"/>
                <a:ea typeface="ＭＳ Ｐゴシック" charset="0"/>
                <a:cs typeface="Arial Bold" charset="0"/>
                <a:sym typeface="Arial Bold" charset="0"/>
              </a:rPr>
              <a:t>Ah Ha</a:t>
            </a:r>
            <a:r>
              <a:rPr lang="ja-JP" altLang="en-US" sz="3600" dirty="0">
                <a:solidFill>
                  <a:schemeClr val="tx1"/>
                </a:solidFill>
                <a:latin typeface="Arial"/>
                <a:ea typeface="ＭＳ Ｐゴシック" charset="0"/>
                <a:cs typeface="Arial Bold" charset="0"/>
                <a:sym typeface="Arial Bold" charset="0"/>
              </a:rPr>
              <a:t>”</a:t>
            </a:r>
            <a:r>
              <a:rPr lang="en-US" sz="3600" dirty="0">
                <a:solidFill>
                  <a:schemeClr val="tx1"/>
                </a:solidFill>
                <a:latin typeface="Arial Bold" charset="0"/>
                <a:ea typeface="ＭＳ Ｐゴシック" charset="0"/>
                <a:cs typeface="Arial Bold" charset="0"/>
                <a:sym typeface="Arial Bold" charset="0"/>
              </a:rPr>
              <a:t> Moment</a:t>
            </a:r>
          </a:p>
        </p:txBody>
      </p:sp>
      <p:sp>
        <p:nvSpPr>
          <p:cNvPr id="9"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10"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smtClean="0">
                <a:solidFill>
                  <a:prstClr val="white"/>
                </a:solidFill>
                <a:latin typeface="Calibri" pitchFamily="34" charset="0"/>
                <a:ea typeface="ＭＳ Ｐゴシック" charset="-128"/>
              </a:rPr>
              <a:t>Care Transitions Education Project</a:t>
            </a:r>
            <a:endParaRPr lang="en-US" sz="3200" b="1" dirty="0">
              <a:solidFill>
                <a:prstClr val="white"/>
              </a:solidFill>
              <a:latin typeface="Calibri" pitchFamily="34" charset="0"/>
              <a:ea typeface="ＭＳ Ｐゴシック" charset="-128"/>
            </a:endParaRPr>
          </a:p>
        </p:txBody>
      </p:sp>
      <p:pic>
        <p:nvPicPr>
          <p:cNvPr id="2" name="Picture 1"/>
          <p:cNvPicPr>
            <a:picLocks noChangeAspect="1"/>
          </p:cNvPicPr>
          <p:nvPr/>
        </p:nvPicPr>
        <p:blipFill>
          <a:blip r:embed="rId3"/>
          <a:stretch>
            <a:fillRect/>
          </a:stretch>
        </p:blipFill>
        <p:spPr>
          <a:xfrm>
            <a:off x="661833" y="1391620"/>
            <a:ext cx="7975478" cy="4129531"/>
          </a:xfrm>
          <a:prstGeom prst="rect">
            <a:avLst/>
          </a:prstGeom>
        </p:spPr>
      </p:pic>
    </p:spTree>
    <p:extLst>
      <p:ext uri="{BB962C8B-B14F-4D97-AF65-F5344CB8AC3E}">
        <p14:creationId xmlns:p14="http://schemas.microsoft.com/office/powerpoint/2010/main" val="36137557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S:\Foundation\WEBSITE CONTENT\Initiatives\Other Programs &amp; Partners\Culture Change\Possible Photos\MECF 1039.JPG"/>
          <p:cNvPicPr>
            <a:picLocks noChangeAspect="1" noChangeArrowheads="1"/>
          </p:cNvPicPr>
          <p:nvPr/>
        </p:nvPicPr>
        <p:blipFill>
          <a:blip r:embed="rId3" cstate="print"/>
          <a:srcRect/>
          <a:stretch>
            <a:fillRect/>
          </a:stretch>
        </p:blipFill>
        <p:spPr bwMode="auto">
          <a:xfrm>
            <a:off x="-11113" y="0"/>
            <a:ext cx="9167813" cy="6858000"/>
          </a:xfrm>
          <a:prstGeom prst="rect">
            <a:avLst/>
          </a:prstGeom>
          <a:noFill/>
          <a:ln w="9525">
            <a:noFill/>
            <a:miter lim="800000"/>
            <a:headEnd/>
            <a:tailEnd/>
          </a:ln>
        </p:spPr>
      </p:pic>
      <p:sp>
        <p:nvSpPr>
          <p:cNvPr id="143363" name="TextBox 2"/>
          <p:cNvSpPr txBox="1">
            <a:spLocks noChangeArrowheads="1"/>
          </p:cNvSpPr>
          <p:nvPr/>
        </p:nvSpPr>
        <p:spPr bwMode="auto">
          <a:xfrm>
            <a:off x="-1" y="4549676"/>
            <a:ext cx="8514413" cy="1938992"/>
          </a:xfrm>
          <a:prstGeom prst="rect">
            <a:avLst/>
          </a:prstGeom>
          <a:noFill/>
          <a:ln w="9525">
            <a:noFill/>
            <a:miter lim="800000"/>
            <a:headEnd/>
            <a:tailEnd/>
          </a:ln>
        </p:spPr>
        <p:txBody>
          <a:bodyPr wrap="square">
            <a:spAutoFit/>
          </a:bodyPr>
          <a:lstStyle/>
          <a:p>
            <a:r>
              <a:rPr lang="en-US" sz="4000" b="1" dirty="0" smtClean="0">
                <a:solidFill>
                  <a:prstClr val="white"/>
                </a:solidFill>
                <a:ea typeface="ＭＳ Ｐゴシック" charset="-128"/>
              </a:rPr>
              <a:t>Equipping nurses across all settings and roles to lead effective patient-centered care transitions</a:t>
            </a:r>
            <a:endParaRPr lang="en-US" sz="4000" b="1" dirty="0">
              <a:solidFill>
                <a:prstClr val="white"/>
              </a:solidFill>
              <a:ea typeface="ＭＳ Ｐゴシック" charset="-128"/>
            </a:endParaRPr>
          </a:p>
        </p:txBody>
      </p:sp>
      <p:sp>
        <p:nvSpPr>
          <p:cNvPr id="2" name="Slide Number Placeholder 1"/>
          <p:cNvSpPr>
            <a:spLocks noGrp="1"/>
          </p:cNvSpPr>
          <p:nvPr>
            <p:ph type="sldNum" sz="quarter" idx="12"/>
          </p:nvPr>
        </p:nvSpPr>
        <p:spPr/>
        <p:txBody>
          <a:bodyPr/>
          <a:lstStyle/>
          <a:p>
            <a:fld id="{46C02A4E-8A9A-491B-B4D1-A1E8848DC3CD}" type="slidenum">
              <a:rPr lang="en-US" smtClean="0">
                <a:solidFill>
                  <a:prstClr val="black">
                    <a:tint val="75000"/>
                  </a:prstClr>
                </a:solidFill>
              </a:rPr>
              <a:pPr/>
              <a:t>14</a:t>
            </a:fld>
            <a:endParaRPr lang="en-US">
              <a:solidFill>
                <a:prstClr val="black">
                  <a:tint val="75000"/>
                </a:prstClr>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3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a:ea typeface="ＭＳ Ｐゴシック" charset="-128"/>
              </a:rPr>
              <a:t>Care Transitions Education Project</a:t>
            </a:r>
          </a:p>
        </p:txBody>
      </p:sp>
      <p:sp>
        <p:nvSpPr>
          <p:cNvPr id="27" name="Rectangle 4"/>
          <p:cNvSpPr>
            <a:spLocks noChangeArrowheads="1"/>
          </p:cNvSpPr>
          <p:nvPr/>
        </p:nvSpPr>
        <p:spPr bwMode="auto">
          <a:xfrm>
            <a:off x="892910" y="3885046"/>
            <a:ext cx="7380757" cy="2516073"/>
          </a:xfrm>
          <a:prstGeom prst="rect">
            <a:avLst/>
          </a:prstGeom>
          <a:noFill/>
          <a:ln w="9525">
            <a:noFill/>
            <a:miter lim="800000"/>
            <a:headEnd/>
            <a:tailEnd/>
          </a:ln>
        </p:spPr>
        <p:txBody>
          <a:bodyPr wrap="square">
            <a:spAutoFit/>
          </a:bodyPr>
          <a:lstStyle/>
          <a:p>
            <a:pPr marL="573088" indent="-573088">
              <a:spcAft>
                <a:spcPts val="1500"/>
              </a:spcAft>
              <a:buFont typeface="Arial" charset="0"/>
              <a:buAutoNum type="arabicPeriod"/>
            </a:pPr>
            <a:r>
              <a:rPr lang="en-US" sz="2400" dirty="0" smtClean="0">
                <a:solidFill>
                  <a:srgbClr val="000000"/>
                </a:solidFill>
                <a:latin typeface="Arial" pitchFamily="34" charset="0"/>
                <a:cs typeface="Arial" pitchFamily="34" charset="0"/>
              </a:rPr>
              <a:t>Increase competency to lead and improve care transitions</a:t>
            </a:r>
          </a:p>
          <a:p>
            <a:pPr marL="573088" indent="-573088">
              <a:spcAft>
                <a:spcPts val="1500"/>
              </a:spcAft>
              <a:buFont typeface="Arial" charset="0"/>
              <a:buAutoNum type="arabicPeriod"/>
            </a:pPr>
            <a:r>
              <a:rPr lang="en-US" sz="2400" dirty="0" smtClean="0">
                <a:solidFill>
                  <a:srgbClr val="000000"/>
                </a:solidFill>
                <a:latin typeface="Arial" pitchFamily="34" charset="0"/>
                <a:cs typeface="Arial" pitchFamily="34" charset="0"/>
              </a:rPr>
              <a:t>Increase mutual respect across care settings</a:t>
            </a:r>
          </a:p>
          <a:p>
            <a:pPr marL="573088" indent="-573088">
              <a:spcAft>
                <a:spcPts val="1500"/>
              </a:spcAft>
              <a:buFont typeface="Arial" charset="0"/>
              <a:buAutoNum type="arabicPeriod"/>
            </a:pPr>
            <a:r>
              <a:rPr lang="en-US" sz="2400" dirty="0" smtClean="0">
                <a:solidFill>
                  <a:srgbClr val="000000"/>
                </a:solidFill>
                <a:latin typeface="Arial" pitchFamily="34" charset="0"/>
                <a:cs typeface="Arial" pitchFamily="34" charset="0"/>
              </a:rPr>
              <a:t>Improve coordination and collaboration</a:t>
            </a:r>
          </a:p>
          <a:p>
            <a:pPr marL="573088" indent="-573088">
              <a:spcAft>
                <a:spcPts val="1500"/>
              </a:spcAft>
              <a:buFont typeface="Arial" charset="0"/>
              <a:buAutoNum type="arabicPeriod"/>
            </a:pPr>
            <a:r>
              <a:rPr lang="en-US" sz="2400" dirty="0" smtClean="0">
                <a:solidFill>
                  <a:srgbClr val="000000"/>
                </a:solidFill>
                <a:latin typeface="Arial" pitchFamily="34" charset="0"/>
                <a:cs typeface="Arial" pitchFamily="34" charset="0"/>
              </a:rPr>
              <a:t>Demonstrate nurse-led quality improvement</a:t>
            </a:r>
          </a:p>
        </p:txBody>
      </p:sp>
      <p:graphicFrame>
        <p:nvGraphicFramePr>
          <p:cNvPr id="29" name="Diagram 28"/>
          <p:cNvGraphicFramePr/>
          <p:nvPr>
            <p:extLst>
              <p:ext uri="{D42A27DB-BD31-4B8C-83A1-F6EECF244321}">
                <p14:modId xmlns:p14="http://schemas.microsoft.com/office/powerpoint/2010/main" val="3740581711"/>
              </p:ext>
            </p:extLst>
          </p:nvPr>
        </p:nvGraphicFramePr>
        <p:xfrm>
          <a:off x="33048" y="1675545"/>
          <a:ext cx="9077901" cy="1566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Rectangle 29"/>
          <p:cNvSpPr/>
          <p:nvPr/>
        </p:nvSpPr>
        <p:spPr>
          <a:xfrm>
            <a:off x="835192" y="907107"/>
            <a:ext cx="1241044" cy="769441"/>
          </a:xfrm>
          <a:prstGeom prst="rect">
            <a:avLst/>
          </a:prstGeom>
        </p:spPr>
        <p:txBody>
          <a:bodyPr wrap="none">
            <a:spAutoFit/>
          </a:bodyPr>
          <a:lstStyle/>
          <a:p>
            <a:pPr algn="ctr"/>
            <a:r>
              <a:rPr lang="en-US" sz="2400" dirty="0" smtClean="0">
                <a:solidFill>
                  <a:srgbClr val="000000"/>
                </a:solidFill>
                <a:latin typeface="Calibri"/>
              </a:rPr>
              <a:t>Year 1</a:t>
            </a:r>
          </a:p>
          <a:p>
            <a:pPr algn="ctr"/>
            <a:r>
              <a:rPr lang="en-US" sz="2000" dirty="0" smtClean="0">
                <a:solidFill>
                  <a:srgbClr val="000000"/>
                </a:solidFill>
                <a:latin typeface="Calibri"/>
              </a:rPr>
              <a:t>9/11-9/12</a:t>
            </a:r>
            <a:endParaRPr lang="en-US" sz="2000" dirty="0">
              <a:solidFill>
                <a:prstClr val="black"/>
              </a:solidFill>
            </a:endParaRPr>
          </a:p>
        </p:txBody>
      </p:sp>
      <p:sp>
        <p:nvSpPr>
          <p:cNvPr id="32" name="Rectangle 31"/>
          <p:cNvSpPr/>
          <p:nvPr/>
        </p:nvSpPr>
        <p:spPr>
          <a:xfrm>
            <a:off x="3853162" y="907107"/>
            <a:ext cx="1370888" cy="769441"/>
          </a:xfrm>
          <a:prstGeom prst="rect">
            <a:avLst/>
          </a:prstGeom>
        </p:spPr>
        <p:txBody>
          <a:bodyPr wrap="none">
            <a:spAutoFit/>
          </a:bodyPr>
          <a:lstStyle/>
          <a:p>
            <a:pPr algn="ctr"/>
            <a:r>
              <a:rPr lang="en-US" sz="2400" dirty="0" smtClean="0">
                <a:solidFill>
                  <a:srgbClr val="000000"/>
                </a:solidFill>
                <a:latin typeface="Calibri"/>
              </a:rPr>
              <a:t>Year 2-3</a:t>
            </a:r>
          </a:p>
          <a:p>
            <a:pPr algn="ctr"/>
            <a:r>
              <a:rPr lang="en-US" sz="2000" dirty="0" smtClean="0">
                <a:solidFill>
                  <a:srgbClr val="000000"/>
                </a:solidFill>
                <a:latin typeface="Calibri"/>
              </a:rPr>
              <a:t>9/12-12/13</a:t>
            </a:r>
            <a:endParaRPr lang="en-US" sz="2000" dirty="0">
              <a:solidFill>
                <a:prstClr val="black"/>
              </a:solidFill>
            </a:endParaRPr>
          </a:p>
        </p:txBody>
      </p:sp>
      <p:sp>
        <p:nvSpPr>
          <p:cNvPr id="45" name="Text Box 13"/>
          <p:cNvSpPr txBox="1">
            <a:spLocks noChangeArrowheads="1"/>
          </p:cNvSpPr>
          <p:nvPr/>
        </p:nvSpPr>
        <p:spPr bwMode="auto">
          <a:xfrm>
            <a:off x="295658" y="3405618"/>
            <a:ext cx="2869696" cy="461665"/>
          </a:xfrm>
          <a:prstGeom prst="rect">
            <a:avLst/>
          </a:prstGeom>
          <a:noFill/>
          <a:ln w="9525">
            <a:noFill/>
            <a:miter lim="800000"/>
            <a:headEnd/>
            <a:tailEnd/>
          </a:ln>
        </p:spPr>
        <p:txBody>
          <a:bodyPr wrap="none">
            <a:spAutoFit/>
          </a:bodyPr>
          <a:lstStyle/>
          <a:p>
            <a:r>
              <a:rPr lang="en-US" sz="2400" b="1" i="1" dirty="0" smtClean="0">
                <a:solidFill>
                  <a:prstClr val="black"/>
                </a:solidFill>
              </a:rPr>
              <a:t>Project Objectives</a:t>
            </a:r>
            <a:endParaRPr lang="en-US" sz="2400" b="1" i="1" dirty="0">
              <a:solidFill>
                <a:prstClr val="black"/>
              </a:solidFill>
            </a:endParaRPr>
          </a:p>
        </p:txBody>
      </p:sp>
      <p:sp>
        <p:nvSpPr>
          <p:cNvPr id="10" name="Rectangle 9"/>
          <p:cNvSpPr/>
          <p:nvPr/>
        </p:nvSpPr>
        <p:spPr>
          <a:xfrm>
            <a:off x="6828527" y="907107"/>
            <a:ext cx="1356462" cy="769441"/>
          </a:xfrm>
          <a:prstGeom prst="rect">
            <a:avLst/>
          </a:prstGeom>
        </p:spPr>
        <p:txBody>
          <a:bodyPr wrap="none">
            <a:spAutoFit/>
          </a:bodyPr>
          <a:lstStyle/>
          <a:p>
            <a:pPr algn="ctr"/>
            <a:r>
              <a:rPr lang="en-US" sz="2400" dirty="0" smtClean="0">
                <a:solidFill>
                  <a:srgbClr val="000000"/>
                </a:solidFill>
                <a:latin typeface="Calibri"/>
              </a:rPr>
              <a:t>Year 3</a:t>
            </a:r>
          </a:p>
          <a:p>
            <a:pPr algn="ctr"/>
            <a:r>
              <a:rPr lang="en-US" sz="2000" dirty="0" smtClean="0">
                <a:solidFill>
                  <a:srgbClr val="000000"/>
                </a:solidFill>
                <a:latin typeface="Calibri"/>
              </a:rPr>
              <a:t>1/14 - 8/14</a:t>
            </a:r>
            <a:endParaRPr lang="en-US" sz="2000" dirty="0">
              <a:solidFill>
                <a:prstClr val="black"/>
              </a:solidFill>
            </a:endParaRPr>
          </a:p>
        </p:txBody>
      </p:sp>
      <p:sp>
        <p:nvSpPr>
          <p:cNvPr id="2" name="Slide Number Placeholder 1"/>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747914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51622" y="4392120"/>
            <a:ext cx="8474043" cy="2758187"/>
            <a:chOff x="-1187418" y="4515787"/>
            <a:chExt cx="8474043" cy="2745700"/>
          </a:xfrm>
        </p:grpSpPr>
        <p:pic>
          <p:nvPicPr>
            <p:cNvPr id="23" name="Picture 4" descr="C:\Users\aikenk\AppData\Local\Microsoft\Windows\Temporary Internet Files\Content.IE5\BCV4N62R\MC90044128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4515787"/>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aikenk\AppData\Local\Microsoft\Windows\Temporary Internet Files\Content.IE5\BCV4N62R\MC90044128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727" y="4515787"/>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aikenk\AppData\Local\Microsoft\Windows\Temporary Internet Files\Content.IE5\BCV4N62R\MC90044128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80" y="4518287"/>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aikenk\AppData\Local\Microsoft\Windows\Temporary Internet Files\Content.IE5\BCV4N62R\MC90044128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18" y="4518287"/>
              <a:ext cx="2743200"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3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a:ea typeface="ＭＳ Ｐゴシック" charset="-128"/>
              </a:rPr>
              <a:t>Care Transitions Education Project</a:t>
            </a:r>
          </a:p>
        </p:txBody>
      </p:sp>
      <p:sp>
        <p:nvSpPr>
          <p:cNvPr id="2" name="Slide Number Placeholder 1"/>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16</a:t>
            </a:fld>
            <a:endParaRPr lang="en-US" dirty="0">
              <a:solidFill>
                <a:prstClr val="black">
                  <a:tint val="75000"/>
                </a:prstClr>
              </a:solidFill>
            </a:endParaRPr>
          </a:p>
        </p:txBody>
      </p:sp>
      <p:sp>
        <p:nvSpPr>
          <p:cNvPr id="19" name="Rectangle 18"/>
          <p:cNvSpPr/>
          <p:nvPr/>
        </p:nvSpPr>
        <p:spPr>
          <a:xfrm>
            <a:off x="1724130" y="6337292"/>
            <a:ext cx="6108854" cy="369332"/>
          </a:xfrm>
          <a:prstGeom prst="rect">
            <a:avLst/>
          </a:prstGeom>
        </p:spPr>
        <p:txBody>
          <a:bodyPr wrap="square">
            <a:spAutoFit/>
          </a:bodyPr>
          <a:lstStyle/>
          <a:p>
            <a:endParaRPr lang="en-US" dirty="0"/>
          </a:p>
        </p:txBody>
      </p:sp>
      <p:graphicFrame>
        <p:nvGraphicFramePr>
          <p:cNvPr id="3" name="Diagram 2"/>
          <p:cNvGraphicFramePr/>
          <p:nvPr>
            <p:extLst>
              <p:ext uri="{D42A27DB-BD31-4B8C-83A1-F6EECF244321}">
                <p14:modId xmlns:p14="http://schemas.microsoft.com/office/powerpoint/2010/main" val="1823628040"/>
              </p:ext>
            </p:extLst>
          </p:nvPr>
        </p:nvGraphicFramePr>
        <p:xfrm>
          <a:off x="1524000" y="1723861"/>
          <a:ext cx="6096000" cy="5187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Up Arrow 9"/>
          <p:cNvSpPr/>
          <p:nvPr/>
        </p:nvSpPr>
        <p:spPr>
          <a:xfrm>
            <a:off x="4304304" y="1813813"/>
            <a:ext cx="605216" cy="884421"/>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673" y="1105927"/>
            <a:ext cx="8590813" cy="584775"/>
          </a:xfrm>
          <a:prstGeom prst="rect">
            <a:avLst/>
          </a:prstGeom>
          <a:noFill/>
        </p:spPr>
        <p:txBody>
          <a:bodyPr wrap="none" rtlCol="0">
            <a:spAutoFit/>
          </a:bodyPr>
          <a:lstStyle/>
          <a:p>
            <a:r>
              <a:rPr lang="en-US" sz="3200" b="1" dirty="0" smtClean="0">
                <a:solidFill>
                  <a:schemeClr val="accent4"/>
                </a:solidFill>
              </a:rPr>
              <a:t>Better Care </a:t>
            </a:r>
            <a:r>
              <a:rPr lang="en-US" sz="3200" b="1" dirty="0" smtClean="0">
                <a:solidFill>
                  <a:schemeClr val="accent4"/>
                </a:solidFill>
                <a:sym typeface="Wingdings 2"/>
              </a:rPr>
              <a:t> </a:t>
            </a:r>
            <a:r>
              <a:rPr lang="en-US" sz="3200" b="1" dirty="0" smtClean="0">
                <a:solidFill>
                  <a:schemeClr val="accent4"/>
                </a:solidFill>
              </a:rPr>
              <a:t>Better Health </a:t>
            </a:r>
            <a:r>
              <a:rPr lang="en-US" sz="3200" b="1" dirty="0">
                <a:solidFill>
                  <a:schemeClr val="accent4"/>
                </a:solidFill>
                <a:sym typeface="Wingdings 2"/>
              </a:rPr>
              <a:t> </a:t>
            </a:r>
            <a:r>
              <a:rPr lang="en-US" sz="3200" b="1" dirty="0" smtClean="0">
                <a:solidFill>
                  <a:schemeClr val="accent4"/>
                </a:solidFill>
              </a:rPr>
              <a:t>Lower Costs</a:t>
            </a:r>
            <a:endParaRPr lang="en-US" sz="3200" b="1" dirty="0">
              <a:solidFill>
                <a:schemeClr val="accent4"/>
              </a:solidFill>
            </a:endParaRPr>
          </a:p>
        </p:txBody>
      </p:sp>
      <p:sp>
        <p:nvSpPr>
          <p:cNvPr id="13" name="TextBox 12"/>
          <p:cNvSpPr txBox="1"/>
          <p:nvPr/>
        </p:nvSpPr>
        <p:spPr>
          <a:xfrm>
            <a:off x="628493" y="6194047"/>
            <a:ext cx="1749197" cy="369332"/>
          </a:xfrm>
          <a:prstGeom prst="rect">
            <a:avLst/>
          </a:prstGeom>
          <a:noFill/>
        </p:spPr>
        <p:txBody>
          <a:bodyPr wrap="none" rtlCol="0">
            <a:spAutoFit/>
          </a:bodyPr>
          <a:lstStyle/>
          <a:p>
            <a:r>
              <a:rPr lang="en-US" b="1" i="1" dirty="0" smtClean="0">
                <a:solidFill>
                  <a:schemeClr val="bg1"/>
                </a:solidFill>
              </a:rPr>
              <a:t>Foundational</a:t>
            </a:r>
            <a:r>
              <a:rPr lang="en-US" dirty="0" smtClean="0">
                <a:solidFill>
                  <a:schemeClr val="bg1"/>
                </a:solidFill>
              </a:rPr>
              <a:t> </a:t>
            </a:r>
            <a:endParaRPr lang="en-US" dirty="0">
              <a:solidFill>
                <a:schemeClr val="bg1"/>
              </a:solidFill>
            </a:endParaRPr>
          </a:p>
        </p:txBody>
      </p:sp>
      <p:sp>
        <p:nvSpPr>
          <p:cNvPr id="33" name="TextBox 32"/>
          <p:cNvSpPr txBox="1"/>
          <p:nvPr/>
        </p:nvSpPr>
        <p:spPr>
          <a:xfrm>
            <a:off x="2156226" y="6196547"/>
            <a:ext cx="1749197" cy="369332"/>
          </a:xfrm>
          <a:prstGeom prst="rect">
            <a:avLst/>
          </a:prstGeom>
          <a:noFill/>
        </p:spPr>
        <p:txBody>
          <a:bodyPr wrap="none" rtlCol="0">
            <a:spAutoFit/>
          </a:bodyPr>
          <a:lstStyle/>
          <a:p>
            <a:r>
              <a:rPr lang="en-US" b="1" i="1" dirty="0" smtClean="0">
                <a:solidFill>
                  <a:schemeClr val="bg1"/>
                </a:solidFill>
              </a:rPr>
              <a:t>Foundational</a:t>
            </a:r>
            <a:r>
              <a:rPr lang="en-US" dirty="0" smtClean="0">
                <a:solidFill>
                  <a:schemeClr val="bg1"/>
                </a:solidFill>
              </a:rPr>
              <a:t> </a:t>
            </a:r>
            <a:endParaRPr lang="en-US" dirty="0">
              <a:solidFill>
                <a:schemeClr val="bg1"/>
              </a:solidFill>
            </a:endParaRPr>
          </a:p>
        </p:txBody>
      </p:sp>
      <p:sp>
        <p:nvSpPr>
          <p:cNvPr id="34" name="TextBox 33"/>
          <p:cNvSpPr txBox="1"/>
          <p:nvPr/>
        </p:nvSpPr>
        <p:spPr>
          <a:xfrm>
            <a:off x="3683959" y="6199047"/>
            <a:ext cx="1749197" cy="369332"/>
          </a:xfrm>
          <a:prstGeom prst="rect">
            <a:avLst/>
          </a:prstGeom>
          <a:noFill/>
        </p:spPr>
        <p:txBody>
          <a:bodyPr wrap="none" rtlCol="0">
            <a:spAutoFit/>
          </a:bodyPr>
          <a:lstStyle/>
          <a:p>
            <a:r>
              <a:rPr lang="en-US" b="1" i="1" dirty="0" smtClean="0">
                <a:solidFill>
                  <a:schemeClr val="bg1"/>
                </a:solidFill>
              </a:rPr>
              <a:t>Foundational</a:t>
            </a:r>
            <a:r>
              <a:rPr lang="en-US" dirty="0" smtClean="0">
                <a:solidFill>
                  <a:schemeClr val="bg1"/>
                </a:solidFill>
              </a:rPr>
              <a:t> </a:t>
            </a:r>
            <a:endParaRPr lang="en-US" dirty="0">
              <a:solidFill>
                <a:schemeClr val="bg1"/>
              </a:solidFill>
            </a:endParaRPr>
          </a:p>
        </p:txBody>
      </p:sp>
      <p:sp>
        <p:nvSpPr>
          <p:cNvPr id="37" name="TextBox 36"/>
          <p:cNvSpPr txBox="1"/>
          <p:nvPr/>
        </p:nvSpPr>
        <p:spPr>
          <a:xfrm>
            <a:off x="5211692" y="6201547"/>
            <a:ext cx="1749197" cy="369332"/>
          </a:xfrm>
          <a:prstGeom prst="rect">
            <a:avLst/>
          </a:prstGeom>
          <a:noFill/>
        </p:spPr>
        <p:txBody>
          <a:bodyPr wrap="none" rtlCol="0">
            <a:spAutoFit/>
          </a:bodyPr>
          <a:lstStyle/>
          <a:p>
            <a:r>
              <a:rPr lang="en-US" b="1" i="1" dirty="0" smtClean="0">
                <a:solidFill>
                  <a:schemeClr val="bg1"/>
                </a:solidFill>
              </a:rPr>
              <a:t>Foundational</a:t>
            </a:r>
            <a:r>
              <a:rPr lang="en-US" dirty="0" smtClean="0">
                <a:solidFill>
                  <a:schemeClr val="bg1"/>
                </a:solidFill>
              </a:rPr>
              <a:t> </a:t>
            </a:r>
            <a:endParaRPr lang="en-US" dirty="0">
              <a:solidFill>
                <a:schemeClr val="bg1"/>
              </a:solidFill>
            </a:endParaRPr>
          </a:p>
        </p:txBody>
      </p:sp>
      <p:sp>
        <p:nvSpPr>
          <p:cNvPr id="38" name="TextBox 37"/>
          <p:cNvSpPr txBox="1"/>
          <p:nvPr/>
        </p:nvSpPr>
        <p:spPr>
          <a:xfrm>
            <a:off x="6739423" y="6204047"/>
            <a:ext cx="1749197" cy="369332"/>
          </a:xfrm>
          <a:prstGeom prst="rect">
            <a:avLst/>
          </a:prstGeom>
          <a:noFill/>
        </p:spPr>
        <p:txBody>
          <a:bodyPr wrap="none" rtlCol="0">
            <a:spAutoFit/>
          </a:bodyPr>
          <a:lstStyle/>
          <a:p>
            <a:r>
              <a:rPr lang="en-US" b="1" i="1" dirty="0" smtClean="0">
                <a:solidFill>
                  <a:schemeClr val="bg1"/>
                </a:solidFill>
              </a:rPr>
              <a:t>Foundational</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246432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3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smtClean="0">
                <a:solidFill>
                  <a:prstClr val="white"/>
                </a:solidFill>
                <a:latin typeface="Calibri" pitchFamily="34" charset="0"/>
                <a:ea typeface="ＭＳ Ｐゴシック" charset="-128"/>
              </a:rPr>
              <a:t>Care Transitions Education Project</a:t>
            </a:r>
            <a:endParaRPr lang="en-US" sz="3200" b="1" dirty="0">
              <a:solidFill>
                <a:prstClr val="white"/>
              </a:solidFill>
              <a:latin typeface="Calibri" pitchFamily="34" charset="0"/>
              <a:ea typeface="ＭＳ Ｐゴシック" charset="-128"/>
            </a:endParaRPr>
          </a:p>
        </p:txBody>
      </p:sp>
      <p:sp>
        <p:nvSpPr>
          <p:cNvPr id="6" name="Slide Number Placeholder 5"/>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17</a:t>
            </a:fld>
            <a:endParaRPr lang="en-US" dirty="0">
              <a:solidFill>
                <a:prstClr val="black">
                  <a:tint val="75000"/>
                </a:prstClr>
              </a:solidFill>
            </a:endParaRPr>
          </a:p>
        </p:txBody>
      </p:sp>
      <p:graphicFrame>
        <p:nvGraphicFramePr>
          <p:cNvPr id="2" name="Diagram 1"/>
          <p:cNvGraphicFramePr/>
          <p:nvPr>
            <p:extLst>
              <p:ext uri="{D42A27DB-BD31-4B8C-83A1-F6EECF244321}">
                <p14:modId xmlns:p14="http://schemas.microsoft.com/office/powerpoint/2010/main" val="1313281225"/>
              </p:ext>
            </p:extLst>
          </p:nvPr>
        </p:nvGraphicFramePr>
        <p:xfrm>
          <a:off x="1626974" y="2300222"/>
          <a:ext cx="5832901" cy="3905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457200" y="87805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black"/>
                </a:solidFill>
                <a:latin typeface="Arial" pitchFamily="34" charset="0"/>
                <a:cs typeface="Arial" pitchFamily="34" charset="0"/>
              </a:rPr>
              <a:t>Curriculum Components</a:t>
            </a:r>
            <a:endParaRPr lang="en-US" sz="3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99518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75" y="2247809"/>
            <a:ext cx="8229600" cy="731519"/>
          </a:xfrm>
          <a:solidFill>
            <a:schemeClr val="accent6"/>
          </a:solidFill>
        </p:spPr>
        <p:txBody>
          <a:bodyPr>
            <a:noAutofit/>
          </a:bodyPr>
          <a:lstStyle/>
          <a:p>
            <a:pPr marL="1606550" indent="-1606550" algn="l"/>
            <a:r>
              <a:rPr lang="en-US" sz="2400" dirty="0" smtClean="0"/>
              <a:t>Module 1: 	Understanding Care Transitions Across the Healthcare Continuum</a:t>
            </a:r>
            <a:endParaRPr lang="en-US" sz="2400" dirty="0"/>
          </a:p>
        </p:txBody>
      </p:sp>
      <p:sp>
        <p:nvSpPr>
          <p:cNvPr id="3" name="Slide Number Placeholder 2"/>
          <p:cNvSpPr>
            <a:spLocks noGrp="1"/>
          </p:cNvSpPr>
          <p:nvPr>
            <p:ph type="sldNum" sz="quarter" idx="12"/>
          </p:nvPr>
        </p:nvSpPr>
        <p:spPr/>
        <p:txBody>
          <a:bodyPr/>
          <a:lstStyle/>
          <a:p>
            <a:fld id="{1BE9FFE7-A630-48FA-890B-436AAC7B2B85}" type="slidenum">
              <a:rPr lang="en-US" smtClean="0">
                <a:solidFill>
                  <a:prstClr val="black">
                    <a:tint val="75000"/>
                  </a:prstClr>
                </a:solidFill>
              </a:rPr>
              <a:pPr/>
              <a:t>18</a:t>
            </a:fld>
            <a:endParaRPr lang="en-US">
              <a:solidFill>
                <a:prstClr val="black">
                  <a:tint val="75000"/>
                </a:prstClr>
              </a:solidFill>
            </a:endParaRPr>
          </a:p>
        </p:txBody>
      </p:sp>
      <p:sp>
        <p:nvSpPr>
          <p:cNvPr id="6"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7"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a:ea typeface="ＭＳ Ｐゴシック" charset="-128"/>
              </a:rPr>
              <a:t>Care Transitions Education Project</a:t>
            </a:r>
          </a:p>
        </p:txBody>
      </p:sp>
      <p:sp>
        <p:nvSpPr>
          <p:cNvPr id="22" name="Title 1"/>
          <p:cNvSpPr txBox="1">
            <a:spLocks/>
          </p:cNvSpPr>
          <p:nvPr/>
        </p:nvSpPr>
        <p:spPr>
          <a:xfrm>
            <a:off x="573575" y="3300447"/>
            <a:ext cx="8229600" cy="655037"/>
          </a:xfrm>
          <a:prstGeom prst="rect">
            <a:avLst/>
          </a:prstGeom>
          <a:solidFill>
            <a:srgbClr val="92D050"/>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06550" indent="-1606550" algn="l"/>
            <a:r>
              <a:rPr lang="en-US" sz="2800" dirty="0" smtClean="0"/>
              <a:t>Module 2: 	The Key Role of Nurses in Patient Care Transitions</a:t>
            </a:r>
            <a:endParaRPr lang="en-US" sz="2800" dirty="0"/>
          </a:p>
        </p:txBody>
      </p:sp>
      <p:sp>
        <p:nvSpPr>
          <p:cNvPr id="23" name="Title 1"/>
          <p:cNvSpPr txBox="1">
            <a:spLocks/>
          </p:cNvSpPr>
          <p:nvPr/>
        </p:nvSpPr>
        <p:spPr>
          <a:xfrm>
            <a:off x="573575" y="4276603"/>
            <a:ext cx="8229600" cy="672454"/>
          </a:xfrm>
          <a:prstGeom prst="rect">
            <a:avLst/>
          </a:prstGeom>
          <a:solidFill>
            <a:schemeClr val="accent1">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58938" indent="-1658938" algn="l"/>
            <a:r>
              <a:rPr lang="en-US" sz="2400" dirty="0" smtClean="0"/>
              <a:t>Module 3: 	Systems Thinking in Patient Care Transitions</a:t>
            </a:r>
            <a:endParaRPr lang="en-US" sz="2400" dirty="0"/>
          </a:p>
        </p:txBody>
      </p:sp>
      <p:sp>
        <p:nvSpPr>
          <p:cNvPr id="24" name="Title 1"/>
          <p:cNvSpPr txBox="1">
            <a:spLocks/>
          </p:cNvSpPr>
          <p:nvPr/>
        </p:nvSpPr>
        <p:spPr>
          <a:xfrm>
            <a:off x="573575" y="5270177"/>
            <a:ext cx="8229600" cy="702921"/>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58938" indent="-1658938" algn="l"/>
            <a:r>
              <a:rPr lang="en-US" sz="2400" dirty="0" smtClean="0"/>
              <a:t>Module 4: 	Care Transitions Quality Improvement</a:t>
            </a:r>
            <a:endParaRPr lang="en-US" sz="2400" dirty="0"/>
          </a:p>
        </p:txBody>
      </p:sp>
      <p:sp>
        <p:nvSpPr>
          <p:cNvPr id="9" name="Title 1"/>
          <p:cNvSpPr txBox="1">
            <a:spLocks/>
          </p:cNvSpPr>
          <p:nvPr/>
        </p:nvSpPr>
        <p:spPr>
          <a:xfrm>
            <a:off x="457200" y="102767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black"/>
                </a:solidFill>
                <a:latin typeface="Arial" pitchFamily="34" charset="0"/>
                <a:cs typeface="Arial" pitchFamily="34" charset="0"/>
              </a:rPr>
              <a:t>Interactive Learning Modules</a:t>
            </a:r>
            <a:endParaRPr lang="en-US" sz="3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6560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ndicet.com/images/home_continu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28" y="2665745"/>
            <a:ext cx="33337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027675"/>
            <a:ext cx="8229600" cy="1143000"/>
          </a:xfrm>
        </p:spPr>
        <p:txBody>
          <a:bodyPr>
            <a:noAutofit/>
          </a:bodyPr>
          <a:lstStyle/>
          <a:p>
            <a:r>
              <a:rPr lang="en-US" sz="3600" b="1" dirty="0" smtClean="0">
                <a:latin typeface="Arial" pitchFamily="34" charset="0"/>
                <a:cs typeface="Arial" pitchFamily="34" charset="0"/>
              </a:rPr>
              <a:t>Patient Tracer Experience</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613714" y="2064175"/>
            <a:ext cx="5172489" cy="3382963"/>
          </a:xfrm>
        </p:spPr>
        <p:txBody>
          <a:bodyPr>
            <a:noAutofit/>
          </a:bodyPr>
          <a:lstStyle/>
          <a:p>
            <a:pPr>
              <a:spcAft>
                <a:spcPts val="700"/>
              </a:spcAft>
            </a:pPr>
            <a:r>
              <a:rPr lang="en-US" dirty="0" smtClean="0"/>
              <a:t>Focus on patient experience</a:t>
            </a:r>
          </a:p>
          <a:p>
            <a:pPr>
              <a:spcAft>
                <a:spcPts val="700"/>
              </a:spcAft>
            </a:pPr>
            <a:r>
              <a:rPr lang="en-US" dirty="0" smtClean="0"/>
              <a:t>Visit different care settings</a:t>
            </a:r>
          </a:p>
          <a:p>
            <a:pPr>
              <a:spcAft>
                <a:spcPts val="700"/>
              </a:spcAft>
            </a:pPr>
            <a:r>
              <a:rPr lang="en-US" dirty="0" smtClean="0"/>
              <a:t>Variety of options</a:t>
            </a:r>
          </a:p>
          <a:p>
            <a:pPr>
              <a:spcAft>
                <a:spcPts val="700"/>
              </a:spcAft>
            </a:pPr>
            <a:r>
              <a:rPr lang="en-US" dirty="0" smtClean="0"/>
              <a:t>Powerful ‘Ah Ha’ moments</a:t>
            </a:r>
          </a:p>
          <a:p>
            <a:pPr>
              <a:spcAft>
                <a:spcPts val="700"/>
              </a:spcAft>
            </a:pPr>
            <a:r>
              <a:rPr lang="en-US" dirty="0" smtClean="0"/>
              <a:t>Logistically challenging but worth the effort! </a:t>
            </a:r>
          </a:p>
        </p:txBody>
      </p:sp>
      <p:sp>
        <p:nvSpPr>
          <p:cNvPr id="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Tree>
    <p:extLst>
      <p:ext uri="{BB962C8B-B14F-4D97-AF65-F5344CB8AC3E}">
        <p14:creationId xmlns:p14="http://schemas.microsoft.com/office/powerpoint/2010/main" val="933822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Grp="1" noChangeArrowheads="1"/>
          </p:cNvSpPr>
          <p:nvPr>
            <p:ph type="subTitle" idx="1"/>
          </p:nvPr>
        </p:nvSpPr>
        <p:spPr>
          <a:xfrm>
            <a:off x="914400" y="2667000"/>
            <a:ext cx="7277100" cy="831742"/>
          </a:xfrm>
        </p:spPr>
        <p:txBody>
          <a:bodyPr>
            <a:normAutofit lnSpcReduction="10000"/>
          </a:bodyPr>
          <a:lstStyle/>
          <a:p>
            <a:r>
              <a:rPr lang="en-US" sz="2400" b="1" dirty="0" smtClean="0">
                <a:solidFill>
                  <a:schemeClr val="tx1"/>
                </a:solidFill>
              </a:rPr>
              <a:t>Robert Wood Johnson Foundation</a:t>
            </a:r>
          </a:p>
          <a:p>
            <a:r>
              <a:rPr lang="en-US" sz="2400" b="1" dirty="0" smtClean="0">
                <a:solidFill>
                  <a:schemeClr val="tx1"/>
                </a:solidFill>
              </a:rPr>
              <a:t>Northwest Health Foundation</a:t>
            </a:r>
          </a:p>
        </p:txBody>
      </p:sp>
      <p:sp>
        <p:nvSpPr>
          <p:cNvPr id="8" name="Slide Number Placeholder 7"/>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2</a:t>
            </a:fld>
            <a:endParaRPr lang="en-US" dirty="0">
              <a:solidFill>
                <a:prstClr val="black">
                  <a:tint val="75000"/>
                </a:prstClr>
              </a:solidFill>
            </a:endParaRPr>
          </a:p>
        </p:txBody>
      </p:sp>
      <p:sp>
        <p:nvSpPr>
          <p:cNvPr id="11" name="Rectangle 10"/>
          <p:cNvSpPr/>
          <p:nvPr/>
        </p:nvSpPr>
        <p:spPr>
          <a:xfrm>
            <a:off x="8383836" y="6334699"/>
            <a:ext cx="363557" cy="352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2" descr="http://www.partnersinnursing.org/wp-content/themes/pin/images/partners_investing_in_nurs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04800"/>
            <a:ext cx="4431516" cy="2286000"/>
          </a:xfrm>
          <a:prstGeom prst="rect">
            <a:avLst/>
          </a:prstGeom>
          <a:solidFill>
            <a:schemeClr val="bg1"/>
          </a:solidFill>
          <a:extLst/>
        </p:spPr>
      </p:pic>
      <p:sp>
        <p:nvSpPr>
          <p:cNvPr id="13" name="Rectangle 5"/>
          <p:cNvSpPr txBox="1">
            <a:spLocks noChangeArrowheads="1"/>
          </p:cNvSpPr>
          <p:nvPr/>
        </p:nvSpPr>
        <p:spPr>
          <a:xfrm>
            <a:off x="990600" y="3733800"/>
            <a:ext cx="7315200" cy="1371600"/>
          </a:xfrm>
          <a:prstGeom prst="rect">
            <a:avLst/>
          </a:prstGeom>
        </p:spPr>
        <p:txBody>
          <a:bodyPr vert="horz" lIns="91440" tIns="45720" rIns="91440" bIns="45720" rtlCol="0">
            <a:normAutofit/>
          </a:bodyPr>
          <a:lstStyle/>
          <a:p>
            <a:pPr algn="ctr" fontAlgn="auto">
              <a:spcBef>
                <a:spcPct val="20000"/>
              </a:spcBef>
              <a:spcAft>
                <a:spcPts val="0"/>
              </a:spcAft>
              <a:buFont typeface="Arial" pitchFamily="34" charset="0"/>
              <a:buNone/>
              <a:defRPr/>
            </a:pPr>
            <a:r>
              <a:rPr lang="en-US" sz="2400" i="1" dirty="0" smtClean="0">
                <a:solidFill>
                  <a:prstClr val="black"/>
                </a:solidFill>
                <a:latin typeface="Calibri"/>
                <a:ea typeface="ＭＳ Ｐゴシック" charset="-128"/>
              </a:rPr>
              <a:t>Investing in unique collaborative partnerships with local and regional </a:t>
            </a:r>
            <a:r>
              <a:rPr lang="en-US" sz="2400" i="1" dirty="0" err="1" smtClean="0">
                <a:solidFill>
                  <a:prstClr val="black"/>
                </a:solidFill>
                <a:latin typeface="Calibri"/>
                <a:ea typeface="ＭＳ Ｐゴシック" charset="-128"/>
              </a:rPr>
              <a:t>grantmaking</a:t>
            </a:r>
            <a:r>
              <a:rPr lang="en-US" sz="2400" i="1" dirty="0" smtClean="0">
                <a:solidFill>
                  <a:prstClr val="black"/>
                </a:solidFill>
                <a:latin typeface="Calibri"/>
                <a:ea typeface="ＭＳ Ｐゴシック" charset="-128"/>
              </a:rPr>
              <a:t> foundations to encourage sustainable nursing workforce solutions</a:t>
            </a:r>
          </a:p>
        </p:txBody>
      </p:sp>
      <p:pic>
        <p:nvPicPr>
          <p:cNvPr id="14" name="Picture 8" descr="MassSeniorFoundation-logo"/>
          <p:cNvPicPr>
            <a:picLocks noChangeAspect="1" noChangeArrowheads="1"/>
          </p:cNvPicPr>
          <p:nvPr/>
        </p:nvPicPr>
        <p:blipFill>
          <a:blip r:embed="rId4" cstate="print"/>
          <a:srcRect/>
          <a:stretch>
            <a:fillRect/>
          </a:stretch>
        </p:blipFill>
        <p:spPr bwMode="auto">
          <a:xfrm>
            <a:off x="544643" y="5092939"/>
            <a:ext cx="1195793" cy="1371600"/>
          </a:xfrm>
          <a:prstGeom prst="rect">
            <a:avLst/>
          </a:prstGeom>
          <a:noFill/>
          <a:ln w="9525">
            <a:noFill/>
            <a:miter lim="800000"/>
            <a:headEnd/>
            <a:tailEnd/>
          </a:ln>
        </p:spPr>
      </p:pic>
      <p:pic>
        <p:nvPicPr>
          <p:cNvPr id="15" name="Picture 14" descr="Davis Foundation.jpg"/>
          <p:cNvPicPr>
            <a:picLocks noChangeAspect="1"/>
          </p:cNvPicPr>
          <p:nvPr/>
        </p:nvPicPr>
        <p:blipFill>
          <a:blip r:embed="rId5" cstate="print"/>
          <a:stretch>
            <a:fillRect/>
          </a:stretch>
        </p:blipFill>
        <p:spPr>
          <a:xfrm>
            <a:off x="6287336" y="5105400"/>
            <a:ext cx="2460057" cy="1396646"/>
          </a:xfrm>
          <a:prstGeom prst="rect">
            <a:avLst/>
          </a:prstGeom>
        </p:spPr>
      </p:pic>
    </p:spTree>
    <p:extLst>
      <p:ext uri="{BB962C8B-B14F-4D97-AF65-F5344CB8AC3E}">
        <p14:creationId xmlns:p14="http://schemas.microsoft.com/office/powerpoint/2010/main" val="2135196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UozXMvG5llc/RynLozyNG8I/AAAAAAAAAB8/7_3BL1aoEBY/s320/pds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320" y="1752600"/>
            <a:ext cx="296268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8625" y="620713"/>
            <a:ext cx="8229600" cy="1143000"/>
          </a:xfrm>
        </p:spPr>
        <p:txBody>
          <a:bodyPr>
            <a:normAutofit/>
          </a:bodyPr>
          <a:lstStyle/>
          <a:p>
            <a:r>
              <a:rPr lang="en-US" sz="3600" b="1" dirty="0" smtClean="0">
                <a:latin typeface="Arial" pitchFamily="34" charset="0"/>
                <a:cs typeface="Arial" pitchFamily="34" charset="0"/>
              </a:rPr>
              <a:t>Quality Improvement Activity </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748485"/>
            <a:ext cx="5943600" cy="4499916"/>
          </a:xfrm>
        </p:spPr>
        <p:txBody>
          <a:bodyPr>
            <a:normAutofit fontScale="92500"/>
          </a:bodyPr>
          <a:lstStyle/>
          <a:p>
            <a:pPr>
              <a:spcAft>
                <a:spcPts val="800"/>
              </a:spcAft>
            </a:pPr>
            <a:r>
              <a:rPr lang="en-US" dirty="0" smtClean="0"/>
              <a:t>Identify a care transitions improvement goal</a:t>
            </a:r>
          </a:p>
          <a:p>
            <a:pPr>
              <a:spcAft>
                <a:spcPts val="800"/>
              </a:spcAft>
            </a:pPr>
            <a:r>
              <a:rPr lang="en-US" dirty="0" smtClean="0"/>
              <a:t>Implement small test of change related to goal </a:t>
            </a:r>
          </a:p>
          <a:p>
            <a:pPr>
              <a:spcAft>
                <a:spcPts val="800"/>
              </a:spcAft>
            </a:pPr>
            <a:r>
              <a:rPr lang="en-US" dirty="0" smtClean="0"/>
              <a:t>Test of change spans care settings</a:t>
            </a:r>
          </a:p>
          <a:p>
            <a:pPr>
              <a:spcAft>
                <a:spcPts val="800"/>
              </a:spcAft>
            </a:pPr>
            <a:r>
              <a:rPr lang="en-US" dirty="0" smtClean="0"/>
              <a:t>Opportunity to apply information, tools and strategies learned</a:t>
            </a:r>
          </a:p>
          <a:p>
            <a:endParaRPr lang="en-US" dirty="0" smtClean="0"/>
          </a:p>
        </p:txBody>
      </p:sp>
      <p:sp>
        <p:nvSpPr>
          <p:cNvPr id="4" name="Slide Number Placeholder 3"/>
          <p:cNvSpPr>
            <a:spLocks noGrp="1"/>
          </p:cNvSpPr>
          <p:nvPr>
            <p:ph type="sldNum" sz="quarter" idx="12"/>
          </p:nvPr>
        </p:nvSpPr>
        <p:spPr/>
        <p:txBody>
          <a:bodyPr/>
          <a:lstStyle/>
          <a:p>
            <a:fld id="{1BE9FFE7-A630-48FA-890B-436AAC7B2B85}" type="slidenum">
              <a:rPr lang="en-US" smtClean="0"/>
              <a:t>20</a:t>
            </a:fld>
            <a:endParaRPr lang="en-US"/>
          </a:p>
        </p:txBody>
      </p:sp>
      <p:sp>
        <p:nvSpPr>
          <p:cNvPr id="6"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7"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Tree>
    <p:extLst>
      <p:ext uri="{BB962C8B-B14F-4D97-AF65-F5344CB8AC3E}">
        <p14:creationId xmlns:p14="http://schemas.microsoft.com/office/powerpoint/2010/main" val="1892829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3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58" name="TextBox 57"/>
          <p:cNvSpPr txBox="1"/>
          <p:nvPr/>
        </p:nvSpPr>
        <p:spPr>
          <a:xfrm>
            <a:off x="632795" y="1794785"/>
            <a:ext cx="7572091" cy="4724370"/>
          </a:xfrm>
          <a:prstGeom prst="rect">
            <a:avLst/>
          </a:prstGeom>
          <a:noFill/>
        </p:spPr>
        <p:txBody>
          <a:bodyPr wrap="square" rtlCol="0">
            <a:spAutoFit/>
          </a:bodyPr>
          <a:lstStyle/>
          <a:p>
            <a:pPr marL="282575" indent="-233363">
              <a:spcAft>
                <a:spcPts val="600"/>
              </a:spcAft>
              <a:buFont typeface="Arial" pitchFamily="34" charset="0"/>
              <a:buChar char="•"/>
            </a:pPr>
            <a:r>
              <a:rPr lang="en-US" sz="3200" dirty="0" smtClean="0">
                <a:latin typeface="Calibri" pitchFamily="34" charset="0"/>
              </a:rPr>
              <a:t>Eight pilot sites </a:t>
            </a:r>
          </a:p>
          <a:p>
            <a:pPr marL="963612" lvl="1" indent="-457200">
              <a:spcAft>
                <a:spcPts val="600"/>
              </a:spcAft>
              <a:buFont typeface="Wingdings" panose="05000000000000000000" pitchFamily="2" charset="2"/>
              <a:buChar char="Ø"/>
            </a:pPr>
            <a:r>
              <a:rPr lang="en-US" sz="3200" dirty="0" smtClean="0">
                <a:latin typeface="Calibri" pitchFamily="34" charset="0"/>
              </a:rPr>
              <a:t>22 service organizations engaged in cross continuum teams</a:t>
            </a:r>
          </a:p>
          <a:p>
            <a:pPr marL="963612" lvl="1" indent="-457200">
              <a:spcAft>
                <a:spcPts val="600"/>
              </a:spcAft>
              <a:buFont typeface="Wingdings" panose="05000000000000000000" pitchFamily="2" charset="2"/>
              <a:buChar char="Ø"/>
            </a:pPr>
            <a:r>
              <a:rPr lang="en-US" sz="3200" dirty="0" smtClean="0">
                <a:latin typeface="Calibri" pitchFamily="34" charset="0"/>
              </a:rPr>
              <a:t>6 schools of nursing</a:t>
            </a:r>
          </a:p>
          <a:p>
            <a:pPr marL="963612" lvl="1" indent="-457200">
              <a:spcAft>
                <a:spcPts val="1800"/>
              </a:spcAft>
              <a:buFont typeface="Wingdings" panose="05000000000000000000" pitchFamily="2" charset="2"/>
              <a:buChar char="Ø"/>
            </a:pPr>
            <a:r>
              <a:rPr lang="en-US" sz="3200" dirty="0" smtClean="0">
                <a:latin typeface="Calibri" pitchFamily="34" charset="0"/>
              </a:rPr>
              <a:t>350 RNs and student nurses</a:t>
            </a:r>
          </a:p>
          <a:p>
            <a:pPr marL="282575" indent="-233363">
              <a:spcAft>
                <a:spcPts val="1800"/>
              </a:spcAft>
              <a:buFont typeface="Arial" pitchFamily="34" charset="0"/>
              <a:buChar char="•"/>
            </a:pPr>
            <a:r>
              <a:rPr lang="en-US" sz="3200" dirty="0" smtClean="0">
                <a:latin typeface="Calibri" pitchFamily="34" charset="0"/>
              </a:rPr>
              <a:t>Training for educators</a:t>
            </a:r>
          </a:p>
          <a:p>
            <a:pPr marL="282575" indent="-233363">
              <a:spcAft>
                <a:spcPts val="1800"/>
              </a:spcAft>
              <a:buFont typeface="Arial" pitchFamily="34" charset="0"/>
              <a:buChar char="•"/>
            </a:pPr>
            <a:r>
              <a:rPr lang="en-US" sz="3200" dirty="0" smtClean="0">
                <a:latin typeface="Calibri" pitchFamily="34" charset="0"/>
              </a:rPr>
              <a:t>Implement curriculum and evaluate content, delivery &amp; outcomes</a:t>
            </a:r>
            <a:endParaRPr lang="en-US" sz="3200" dirty="0">
              <a:latin typeface="Calibri" pitchFamily="34" charset="0"/>
            </a:endParaRPr>
          </a:p>
        </p:txBody>
      </p:sp>
      <p:sp>
        <p:nvSpPr>
          <p:cNvPr id="9" name="Slide Number Placeholder 8"/>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21</a:t>
            </a:fld>
            <a:endParaRPr lang="en-US" dirty="0">
              <a:solidFill>
                <a:prstClr val="black">
                  <a:tint val="75000"/>
                </a:prstClr>
              </a:solidFill>
            </a:endParaRPr>
          </a:p>
        </p:txBody>
      </p:sp>
      <p:sp>
        <p:nvSpPr>
          <p:cNvPr id="2" name="TextBox 1"/>
          <p:cNvSpPr txBox="1"/>
          <p:nvPr/>
        </p:nvSpPr>
        <p:spPr>
          <a:xfrm>
            <a:off x="1899118" y="1108276"/>
            <a:ext cx="5288628" cy="646331"/>
          </a:xfrm>
          <a:prstGeom prst="rect">
            <a:avLst/>
          </a:prstGeom>
          <a:noFill/>
        </p:spPr>
        <p:txBody>
          <a:bodyPr wrap="none" rtlCol="0">
            <a:spAutoFit/>
          </a:bodyPr>
          <a:lstStyle/>
          <a:p>
            <a:pPr algn="ctr"/>
            <a:r>
              <a:rPr lang="en-US" sz="3600" b="1" dirty="0" smtClean="0"/>
              <a:t>Piloting the Curriculum</a:t>
            </a:r>
            <a:endParaRPr lang="en-US" sz="3600" b="1" dirty="0"/>
          </a:p>
        </p:txBody>
      </p:sp>
    </p:spTree>
    <p:extLst>
      <p:ext uri="{BB962C8B-B14F-4D97-AF65-F5344CB8AC3E}">
        <p14:creationId xmlns:p14="http://schemas.microsoft.com/office/powerpoint/2010/main" val="3568494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3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58" name="TextBox 57"/>
          <p:cNvSpPr txBox="1"/>
          <p:nvPr/>
        </p:nvSpPr>
        <p:spPr>
          <a:xfrm>
            <a:off x="632795" y="1839755"/>
            <a:ext cx="7572091" cy="4001095"/>
          </a:xfrm>
          <a:prstGeom prst="rect">
            <a:avLst/>
          </a:prstGeom>
          <a:noFill/>
        </p:spPr>
        <p:txBody>
          <a:bodyPr wrap="square" rtlCol="0">
            <a:spAutoFit/>
          </a:bodyPr>
          <a:lstStyle/>
          <a:p>
            <a:pPr marL="282575" indent="-233363">
              <a:spcAft>
                <a:spcPts val="600"/>
              </a:spcAft>
              <a:buFont typeface="Arial" pitchFamily="34" charset="0"/>
              <a:buChar char="•"/>
            </a:pPr>
            <a:r>
              <a:rPr lang="en-US" sz="3200" dirty="0" smtClean="0">
                <a:latin typeface="Calibri" pitchFamily="34" charset="0"/>
              </a:rPr>
              <a:t>External evaluator </a:t>
            </a:r>
          </a:p>
          <a:p>
            <a:pPr marL="282575" indent="-233363">
              <a:spcAft>
                <a:spcPts val="600"/>
              </a:spcAft>
              <a:buFont typeface="Arial" pitchFamily="34" charset="0"/>
              <a:buChar char="•"/>
            </a:pPr>
            <a:r>
              <a:rPr lang="en-US" sz="3200" dirty="0" smtClean="0">
                <a:latin typeface="Calibri" pitchFamily="34" charset="0"/>
              </a:rPr>
              <a:t>Service and education evaluation experts</a:t>
            </a:r>
          </a:p>
          <a:p>
            <a:pPr marL="282575" indent="-233363">
              <a:spcAft>
                <a:spcPts val="600"/>
              </a:spcAft>
              <a:buFont typeface="Arial" pitchFamily="34" charset="0"/>
              <a:buChar char="•"/>
            </a:pPr>
            <a:r>
              <a:rPr lang="en-US" sz="3200" dirty="0" smtClean="0">
                <a:latin typeface="Calibri" pitchFamily="34" charset="0"/>
              </a:rPr>
              <a:t>Pre/post knowledge test</a:t>
            </a:r>
          </a:p>
          <a:p>
            <a:pPr marL="282575" indent="-233363">
              <a:spcAft>
                <a:spcPts val="600"/>
              </a:spcAft>
              <a:buFont typeface="Arial" pitchFamily="34" charset="0"/>
              <a:buChar char="•"/>
            </a:pPr>
            <a:r>
              <a:rPr lang="en-US" sz="3200" dirty="0" smtClean="0">
                <a:latin typeface="Calibri" pitchFamily="34" charset="0"/>
              </a:rPr>
              <a:t>Relational coordination survey</a:t>
            </a:r>
          </a:p>
          <a:p>
            <a:pPr marL="282575" indent="-233363">
              <a:spcAft>
                <a:spcPts val="600"/>
              </a:spcAft>
              <a:buFont typeface="Arial" pitchFamily="34" charset="0"/>
              <a:buChar char="•"/>
            </a:pPr>
            <a:r>
              <a:rPr lang="en-US" sz="3200" dirty="0" smtClean="0">
                <a:latin typeface="Calibri" pitchFamily="34" charset="0"/>
              </a:rPr>
              <a:t>Curriculum assessment</a:t>
            </a:r>
          </a:p>
          <a:p>
            <a:pPr marL="282575" indent="-233363">
              <a:spcAft>
                <a:spcPts val="600"/>
              </a:spcAft>
              <a:buFont typeface="Arial" pitchFamily="34" charset="0"/>
              <a:buChar char="•"/>
            </a:pPr>
            <a:r>
              <a:rPr lang="en-US" sz="3200" dirty="0" smtClean="0">
                <a:latin typeface="Calibri" pitchFamily="34" charset="0"/>
              </a:rPr>
              <a:t>Learning exchanges between sites</a:t>
            </a:r>
          </a:p>
          <a:p>
            <a:pPr marL="282575" indent="-233363">
              <a:spcAft>
                <a:spcPts val="600"/>
              </a:spcAft>
              <a:buFont typeface="Arial" pitchFamily="34" charset="0"/>
              <a:buChar char="•"/>
            </a:pPr>
            <a:r>
              <a:rPr lang="en-US" sz="3200" dirty="0" smtClean="0">
                <a:latin typeface="Calibri" pitchFamily="34" charset="0"/>
              </a:rPr>
              <a:t>Leadership and learner interviews</a:t>
            </a:r>
            <a:endParaRPr lang="en-US" sz="3200" dirty="0">
              <a:latin typeface="Calibri" pitchFamily="34" charset="0"/>
            </a:endParaRPr>
          </a:p>
        </p:txBody>
      </p:sp>
      <p:sp>
        <p:nvSpPr>
          <p:cNvPr id="9" name="Slide Number Placeholder 8"/>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22</a:t>
            </a:fld>
            <a:endParaRPr lang="en-US" dirty="0">
              <a:solidFill>
                <a:prstClr val="black">
                  <a:tint val="75000"/>
                </a:prstClr>
              </a:solidFill>
            </a:endParaRPr>
          </a:p>
        </p:txBody>
      </p:sp>
      <p:sp>
        <p:nvSpPr>
          <p:cNvPr id="2" name="TextBox 1"/>
          <p:cNvSpPr txBox="1"/>
          <p:nvPr/>
        </p:nvSpPr>
        <p:spPr>
          <a:xfrm>
            <a:off x="3284118" y="991295"/>
            <a:ext cx="2518639" cy="646331"/>
          </a:xfrm>
          <a:prstGeom prst="rect">
            <a:avLst/>
          </a:prstGeom>
          <a:noFill/>
        </p:spPr>
        <p:txBody>
          <a:bodyPr wrap="none" rtlCol="0">
            <a:spAutoFit/>
          </a:bodyPr>
          <a:lstStyle/>
          <a:p>
            <a:pPr algn="ctr"/>
            <a:r>
              <a:rPr lang="en-US" sz="3600" b="1" dirty="0" smtClean="0"/>
              <a:t>Evaluation</a:t>
            </a:r>
            <a:endParaRPr lang="en-US" sz="3600" b="1" dirty="0"/>
          </a:p>
        </p:txBody>
      </p:sp>
    </p:spTree>
    <p:extLst>
      <p:ext uri="{BB962C8B-B14F-4D97-AF65-F5344CB8AC3E}">
        <p14:creationId xmlns:p14="http://schemas.microsoft.com/office/powerpoint/2010/main" val="556704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712935"/>
            <a:ext cx="8229600" cy="3598102"/>
          </a:xfrm>
        </p:spPr>
        <p:txBody>
          <a:bodyPr>
            <a:noAutofit/>
          </a:bodyPr>
          <a:lstStyle/>
          <a:p>
            <a:pPr lvl="0">
              <a:spcBef>
                <a:spcPts val="400"/>
              </a:spcBef>
              <a:spcAft>
                <a:spcPts val="2000"/>
              </a:spcAft>
            </a:pPr>
            <a:r>
              <a:rPr lang="en-US" sz="2800" dirty="0"/>
              <a:t>Six of eight (75%) pilot projects demonstrated an increase in knowledge scores from pre- to post-test, four of which were statistically significant </a:t>
            </a:r>
            <a:r>
              <a:rPr lang="en-US" sz="2800" dirty="0" smtClean="0"/>
              <a:t>increases</a:t>
            </a:r>
            <a:endParaRPr lang="en-US" sz="2800" dirty="0"/>
          </a:p>
          <a:p>
            <a:pPr>
              <a:spcBef>
                <a:spcPts val="400"/>
              </a:spcBef>
              <a:spcAft>
                <a:spcPts val="2000"/>
              </a:spcAft>
            </a:pPr>
            <a:r>
              <a:rPr lang="en-US" sz="2800" dirty="0" smtClean="0"/>
              <a:t>68</a:t>
            </a:r>
            <a:r>
              <a:rPr lang="en-US" sz="2800" dirty="0"/>
              <a:t>% of learners engaged in a patient tracer </a:t>
            </a:r>
            <a:r>
              <a:rPr lang="en-US" sz="2800" dirty="0" smtClean="0"/>
              <a:t>experience with many citing its positive impact on their future work in care transitions </a:t>
            </a:r>
            <a:endParaRPr lang="en-US" sz="2800" dirty="0"/>
          </a:p>
          <a:p>
            <a:pPr>
              <a:spcBef>
                <a:spcPts val="400"/>
              </a:spcBef>
              <a:spcAft>
                <a:spcPts val="2000"/>
              </a:spcAft>
            </a:pPr>
            <a:r>
              <a:rPr lang="en-US" sz="2800" dirty="0" smtClean="0"/>
              <a:t>Curriculum assessment guided revisions to enhance </a:t>
            </a:r>
            <a:r>
              <a:rPr lang="en-US" sz="2800" dirty="0"/>
              <a:t>interactive activities and group discussion </a:t>
            </a:r>
            <a:r>
              <a:rPr lang="en-US" sz="2800" dirty="0" smtClean="0"/>
              <a:t>opportunities</a:t>
            </a:r>
            <a:endParaRPr lang="en-US" sz="2800" dirty="0"/>
          </a:p>
        </p:txBody>
      </p:sp>
      <p:sp>
        <p:nvSpPr>
          <p:cNvPr id="4" name="Slide Number Placeholder 3"/>
          <p:cNvSpPr>
            <a:spLocks noGrp="1"/>
          </p:cNvSpPr>
          <p:nvPr>
            <p:ph type="sldNum" sz="quarter" idx="10"/>
          </p:nvPr>
        </p:nvSpPr>
        <p:spPr/>
        <p:txBody>
          <a:bodyPr/>
          <a:lstStyle/>
          <a:p>
            <a:fld id="{D4646375-9004-499D-990A-4EFE4CF31EFC}" type="slidenum">
              <a:rPr lang="en-US" smtClean="0"/>
              <a:pPr/>
              <a:t>23</a:t>
            </a:fld>
            <a:endParaRPr lang="en-US" dirty="0"/>
          </a:p>
        </p:txBody>
      </p:sp>
      <p:sp>
        <p:nvSpPr>
          <p:cNvPr id="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7" name="TextBox 6"/>
          <p:cNvSpPr txBox="1"/>
          <p:nvPr/>
        </p:nvSpPr>
        <p:spPr>
          <a:xfrm>
            <a:off x="3617544" y="991295"/>
            <a:ext cx="1851790" cy="646331"/>
          </a:xfrm>
          <a:prstGeom prst="rect">
            <a:avLst/>
          </a:prstGeom>
          <a:noFill/>
        </p:spPr>
        <p:txBody>
          <a:bodyPr wrap="none" rtlCol="0">
            <a:spAutoFit/>
          </a:bodyPr>
          <a:lstStyle/>
          <a:p>
            <a:pPr algn="ctr"/>
            <a:r>
              <a:rPr lang="en-US" sz="3600" b="1" dirty="0" smtClean="0"/>
              <a:t>Results</a:t>
            </a:r>
            <a:endParaRPr lang="en-US" sz="3600" b="1" dirty="0"/>
          </a:p>
        </p:txBody>
      </p:sp>
    </p:spTree>
    <p:extLst>
      <p:ext uri="{BB962C8B-B14F-4D97-AF65-F5344CB8AC3E}">
        <p14:creationId xmlns:p14="http://schemas.microsoft.com/office/powerpoint/2010/main" val="4777231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712935"/>
            <a:ext cx="8229600" cy="3598102"/>
          </a:xfrm>
        </p:spPr>
        <p:txBody>
          <a:bodyPr>
            <a:noAutofit/>
          </a:bodyPr>
          <a:lstStyle/>
          <a:p>
            <a:pPr>
              <a:spcBef>
                <a:spcPts val="400"/>
              </a:spcBef>
              <a:spcAft>
                <a:spcPts val="1000"/>
              </a:spcAft>
            </a:pPr>
            <a:r>
              <a:rPr lang="en-US" sz="2800" dirty="0" smtClean="0"/>
              <a:t>44% of learners have more respect for their nursing colleagues in hospitals, SNFs and home care/hospice</a:t>
            </a:r>
          </a:p>
          <a:p>
            <a:pPr>
              <a:spcBef>
                <a:spcPts val="400"/>
              </a:spcBef>
              <a:spcAft>
                <a:spcPts val="1000"/>
              </a:spcAft>
            </a:pPr>
            <a:r>
              <a:rPr lang="en-US" sz="2800" dirty="0" smtClean="0"/>
              <a:t>63% of pilot leads report evidence of changes in nursing practice that support improvements to care transitions</a:t>
            </a:r>
          </a:p>
          <a:p>
            <a:pPr>
              <a:spcBef>
                <a:spcPts val="400"/>
              </a:spcBef>
              <a:spcAft>
                <a:spcPts val="1000"/>
              </a:spcAft>
            </a:pPr>
            <a:r>
              <a:rPr lang="en-US" sz="2800" dirty="0" smtClean="0"/>
              <a:t>Pilots cite most valuable </a:t>
            </a:r>
            <a:r>
              <a:rPr lang="en-US" sz="2800" dirty="0"/>
              <a:t>CTEP </a:t>
            </a:r>
            <a:r>
              <a:rPr lang="en-US" sz="2800" dirty="0" smtClean="0"/>
              <a:t>outcome </a:t>
            </a:r>
            <a:r>
              <a:rPr lang="en-US" sz="2800" dirty="0"/>
              <a:t>was its impact on nurses’ knowledge, awareness and ability to improve care transitions</a:t>
            </a:r>
            <a:endParaRPr lang="en-US" sz="2800" dirty="0" smtClean="0"/>
          </a:p>
          <a:p>
            <a:pPr>
              <a:spcBef>
                <a:spcPts val="400"/>
              </a:spcBef>
              <a:spcAft>
                <a:spcPts val="1000"/>
              </a:spcAft>
            </a:pPr>
            <a:r>
              <a:rPr lang="en-US" sz="2800" dirty="0" smtClean="0"/>
              <a:t>Evidence of nurse-led QI initiatives to improve communication and collaboration</a:t>
            </a:r>
          </a:p>
        </p:txBody>
      </p:sp>
      <p:sp>
        <p:nvSpPr>
          <p:cNvPr id="4" name="Slide Number Placeholder 3"/>
          <p:cNvSpPr>
            <a:spLocks noGrp="1"/>
          </p:cNvSpPr>
          <p:nvPr>
            <p:ph type="sldNum" sz="quarter" idx="10"/>
          </p:nvPr>
        </p:nvSpPr>
        <p:spPr/>
        <p:txBody>
          <a:bodyPr/>
          <a:lstStyle/>
          <a:p>
            <a:fld id="{D4646375-9004-499D-990A-4EFE4CF31EFC}" type="slidenum">
              <a:rPr lang="en-US" smtClean="0"/>
              <a:pPr/>
              <a:t>24</a:t>
            </a:fld>
            <a:endParaRPr lang="en-US" dirty="0"/>
          </a:p>
        </p:txBody>
      </p:sp>
      <p:sp>
        <p:nvSpPr>
          <p:cNvPr id="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7" name="TextBox 6"/>
          <p:cNvSpPr txBox="1"/>
          <p:nvPr/>
        </p:nvSpPr>
        <p:spPr>
          <a:xfrm>
            <a:off x="3617544" y="991295"/>
            <a:ext cx="1851790" cy="646331"/>
          </a:xfrm>
          <a:prstGeom prst="rect">
            <a:avLst/>
          </a:prstGeom>
          <a:noFill/>
        </p:spPr>
        <p:txBody>
          <a:bodyPr wrap="none" rtlCol="0">
            <a:spAutoFit/>
          </a:bodyPr>
          <a:lstStyle/>
          <a:p>
            <a:pPr algn="ctr"/>
            <a:r>
              <a:rPr lang="en-US" sz="3600" b="1" dirty="0" smtClean="0"/>
              <a:t>Results</a:t>
            </a:r>
            <a:endParaRPr lang="en-US" sz="3600" b="1" dirty="0"/>
          </a:p>
        </p:txBody>
      </p:sp>
    </p:spTree>
    <p:extLst>
      <p:ext uri="{BB962C8B-B14F-4D97-AF65-F5344CB8AC3E}">
        <p14:creationId xmlns:p14="http://schemas.microsoft.com/office/powerpoint/2010/main" val="35534096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E9FFE7-A630-48FA-890B-436AAC7B2B85}" type="slidenum">
              <a:rPr lang="en-US" smtClean="0"/>
              <a:t>25</a:t>
            </a:fld>
            <a:endParaRPr lang="en-US"/>
          </a:p>
        </p:txBody>
      </p:sp>
      <p:sp>
        <p:nvSpPr>
          <p:cNvPr id="6"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7"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8" name="Title 7"/>
          <p:cNvSpPr>
            <a:spLocks noGrp="1"/>
          </p:cNvSpPr>
          <p:nvPr>
            <p:ph type="title"/>
          </p:nvPr>
        </p:nvSpPr>
        <p:spPr>
          <a:xfrm>
            <a:off x="473909" y="685173"/>
            <a:ext cx="8229600" cy="899580"/>
          </a:xfrm>
        </p:spPr>
        <p:txBody>
          <a:bodyPr>
            <a:normAutofit/>
          </a:bodyPr>
          <a:lstStyle/>
          <a:p>
            <a:r>
              <a:rPr lang="en-US" dirty="0" smtClean="0"/>
              <a:t>CTEP 2014</a:t>
            </a:r>
            <a:endParaRPr lang="en-US" dirty="0"/>
          </a:p>
        </p:txBody>
      </p:sp>
      <p:pic>
        <p:nvPicPr>
          <p:cNvPr id="9" name="Picture 8"/>
          <p:cNvPicPr>
            <a:picLocks noChangeAspect="1"/>
          </p:cNvPicPr>
          <p:nvPr/>
        </p:nvPicPr>
        <p:blipFill>
          <a:blip r:embed="rId3"/>
          <a:stretch>
            <a:fillRect/>
          </a:stretch>
        </p:blipFill>
        <p:spPr>
          <a:xfrm>
            <a:off x="3123423" y="1470614"/>
            <a:ext cx="5418965" cy="4639395"/>
          </a:xfrm>
          <a:prstGeom prst="rect">
            <a:avLst/>
          </a:prstGeom>
        </p:spPr>
      </p:pic>
      <p:sp>
        <p:nvSpPr>
          <p:cNvPr id="11" name="Rectangle 2"/>
          <p:cNvSpPr txBox="1">
            <a:spLocks noChangeArrowheads="1"/>
          </p:cNvSpPr>
          <p:nvPr/>
        </p:nvSpPr>
        <p:spPr>
          <a:xfrm>
            <a:off x="473909" y="1466507"/>
            <a:ext cx="2784346" cy="5257800"/>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r>
              <a:rPr lang="en-US" dirty="0" smtClean="0"/>
              <a:t>Pioneer</a:t>
            </a:r>
          </a:p>
          <a:p>
            <a:pPr>
              <a:buFont typeface="Arial"/>
              <a:buChar char="•"/>
            </a:pPr>
            <a:r>
              <a:rPr lang="en-US" dirty="0" smtClean="0"/>
              <a:t>ACO</a:t>
            </a:r>
          </a:p>
          <a:p>
            <a:pPr>
              <a:buFont typeface="Arial"/>
              <a:buChar char="•"/>
            </a:pPr>
            <a:r>
              <a:rPr lang="en-US" dirty="0" smtClean="0"/>
              <a:t>Risk </a:t>
            </a:r>
          </a:p>
          <a:p>
            <a:pPr>
              <a:buFont typeface="Arial"/>
              <a:buChar char="•"/>
            </a:pPr>
            <a:r>
              <a:rPr lang="en-US" dirty="0" smtClean="0"/>
              <a:t>Penalties</a:t>
            </a:r>
          </a:p>
          <a:p>
            <a:pPr>
              <a:buFont typeface="Arial"/>
              <a:buChar char="•"/>
            </a:pPr>
            <a:r>
              <a:rPr lang="en-US" dirty="0" smtClean="0"/>
              <a:t>Rates</a:t>
            </a:r>
          </a:p>
          <a:p>
            <a:pPr>
              <a:buFont typeface="Arial"/>
              <a:buChar char="•"/>
            </a:pPr>
            <a:r>
              <a:rPr lang="en-US" dirty="0" smtClean="0"/>
              <a:t>Preferred Provider</a:t>
            </a:r>
            <a:endParaRPr lang="en-US" dirty="0"/>
          </a:p>
        </p:txBody>
      </p:sp>
    </p:spTree>
    <p:extLst>
      <p:ext uri="{BB962C8B-B14F-4D97-AF65-F5344CB8AC3E}">
        <p14:creationId xmlns:p14="http://schemas.microsoft.com/office/powerpoint/2010/main" val="1902599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E9FFE7-A630-48FA-890B-436AAC7B2B85}" type="slidenum">
              <a:rPr lang="en-US" smtClean="0"/>
              <a:t>26</a:t>
            </a:fld>
            <a:endParaRPr lang="en-US"/>
          </a:p>
        </p:txBody>
      </p:sp>
      <p:sp>
        <p:nvSpPr>
          <p:cNvPr id="6"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7"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36047">
            <a:off x="1340039" y="1177415"/>
            <a:ext cx="4261835" cy="4965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 name="Picture 2"/>
          <p:cNvPicPr>
            <a:picLocks noChangeAspect="1" noChangeArrowheads="1"/>
          </p:cNvPicPr>
          <p:nvPr/>
        </p:nvPicPr>
        <p:blipFill>
          <a:blip r:embed="rId4">
            <a:duotone>
              <a:prstClr val="black"/>
              <a:srgbClr val="C5C5C5">
                <a:tint val="45000"/>
                <a:satMod val="400000"/>
              </a:srgbClr>
            </a:duotone>
            <a:extLst>
              <a:ext uri="{28A0092B-C50C-407E-A947-70E740481C1C}">
                <a14:useLocalDpi xmlns:a14="http://schemas.microsoft.com/office/drawing/2010/main" val="0"/>
              </a:ext>
            </a:extLst>
          </a:blip>
          <a:srcRect/>
          <a:stretch>
            <a:fillRect/>
          </a:stretch>
        </p:blipFill>
        <p:spPr bwMode="auto">
          <a:xfrm>
            <a:off x="3319588" y="1812023"/>
            <a:ext cx="5626100"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 name="AutoShape 3"/>
          <p:cNvSpPr>
            <a:spLocks/>
          </p:cNvSpPr>
          <p:nvPr/>
        </p:nvSpPr>
        <p:spPr bwMode="auto">
          <a:xfrm rot="5400000">
            <a:off x="4447732" y="901034"/>
            <a:ext cx="847645" cy="750152"/>
          </a:xfrm>
          <a:prstGeom prst="rightArrow">
            <a:avLst>
              <a:gd name="adj1" fmla="val 32000"/>
              <a:gd name="adj2" fmla="val 54321"/>
            </a:avLst>
          </a:prstGeom>
          <a:solidFill>
            <a:srgbClr val="FF0000"/>
          </a:solidFill>
          <a:ln w="25400" cap="flat">
            <a:solidFill>
              <a:srgbClr val="FF0000"/>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endParaRPr lang="en-US"/>
          </a:p>
        </p:txBody>
      </p:sp>
    </p:spTree>
    <p:extLst>
      <p:ext uri="{BB962C8B-B14F-4D97-AF65-F5344CB8AC3E}">
        <p14:creationId xmlns:p14="http://schemas.microsoft.com/office/powerpoint/2010/main" val="98738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8370" name="Rectangle 2"/>
          <p:cNvSpPr>
            <a:spLocks/>
          </p:cNvSpPr>
          <p:nvPr/>
        </p:nvSpPr>
        <p:spPr bwMode="auto">
          <a:xfrm>
            <a:off x="0" y="5142815"/>
            <a:ext cx="8801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l"/>
            <a:r>
              <a:rPr lang="en-US" sz="4800" dirty="0">
                <a:solidFill>
                  <a:srgbClr val="FFFFFF"/>
                </a:solidFill>
                <a:latin typeface="Arial Bold" charset="0"/>
                <a:ea typeface="ＭＳ Ｐゴシック" charset="0"/>
                <a:cs typeface="Arial Bold" charset="0"/>
                <a:sym typeface="Arial Bold" charset="0"/>
              </a:rPr>
              <a:t>The Time is NOW for your frontline nurses</a:t>
            </a:r>
          </a:p>
        </p:txBody>
      </p:sp>
    </p:spTree>
    <p:extLst>
      <p:ext uri="{BB962C8B-B14F-4D97-AF65-F5344CB8AC3E}">
        <p14:creationId xmlns:p14="http://schemas.microsoft.com/office/powerpoint/2010/main" val="102508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9394" name="Rectangle 2"/>
          <p:cNvSpPr>
            <a:spLocks/>
          </p:cNvSpPr>
          <p:nvPr/>
        </p:nvSpPr>
        <p:spPr bwMode="auto">
          <a:xfrm>
            <a:off x="0" y="4548188"/>
            <a:ext cx="8801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l"/>
            <a:r>
              <a:rPr lang="en-US" sz="4800">
                <a:solidFill>
                  <a:srgbClr val="FFFFFF"/>
                </a:solidFill>
                <a:latin typeface="Arial Bold" charset="0"/>
                <a:ea typeface="ＭＳ Ｐゴシック" charset="0"/>
                <a:cs typeface="Arial Bold" charset="0"/>
                <a:sym typeface="Arial Bold" charset="0"/>
              </a:rPr>
              <a:t>Timing Is Everything:  Nurses see the needs of the patient</a:t>
            </a:r>
          </a:p>
        </p:txBody>
      </p:sp>
      <p:pic>
        <p:nvPicPr>
          <p:cNvPr id="593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99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9396" name="Rectangle 4"/>
          <p:cNvSpPr>
            <a:spLocks/>
          </p:cNvSpPr>
          <p:nvPr/>
        </p:nvSpPr>
        <p:spPr bwMode="auto">
          <a:xfrm>
            <a:off x="0" y="5189196"/>
            <a:ext cx="8775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l"/>
            <a:r>
              <a:rPr lang="en-US" sz="4800" dirty="0">
                <a:solidFill>
                  <a:srgbClr val="FFFFFF"/>
                </a:solidFill>
                <a:latin typeface="Arial Bold" charset="0"/>
                <a:ea typeface="ＭＳ Ｐゴシック" charset="0"/>
                <a:cs typeface="Arial Bold" charset="0"/>
                <a:sym typeface="Arial Bold" charset="0"/>
              </a:rPr>
              <a:t>The Time is NOW for nurses leading teams</a:t>
            </a:r>
          </a:p>
        </p:txBody>
      </p:sp>
    </p:spTree>
    <p:extLst>
      <p:ext uri="{BB962C8B-B14F-4D97-AF65-F5344CB8AC3E}">
        <p14:creationId xmlns:p14="http://schemas.microsoft.com/office/powerpoint/2010/main" val="1898794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p:cNvSpPr>
          <p:nvPr/>
        </p:nvSpPr>
        <p:spPr bwMode="auto">
          <a:xfrm>
            <a:off x="0" y="4548188"/>
            <a:ext cx="8801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l"/>
            <a:r>
              <a:rPr lang="en-US" sz="4800">
                <a:solidFill>
                  <a:srgbClr val="FFFFFF"/>
                </a:solidFill>
                <a:latin typeface="Arial Bold" charset="0"/>
                <a:ea typeface="ＭＳ Ｐゴシック" charset="0"/>
                <a:cs typeface="Arial Bold" charset="0"/>
                <a:sym typeface="Arial Bold" charset="0"/>
              </a:rPr>
              <a:t>Timing Is Everything:  Nurses see the needs of the patient</a:t>
            </a:r>
          </a:p>
        </p:txBody>
      </p:sp>
      <p:sp>
        <p:nvSpPr>
          <p:cNvPr id="59396" name="Rectangle 4"/>
          <p:cNvSpPr>
            <a:spLocks/>
          </p:cNvSpPr>
          <p:nvPr/>
        </p:nvSpPr>
        <p:spPr bwMode="auto">
          <a:xfrm>
            <a:off x="177800" y="5322888"/>
            <a:ext cx="8775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l"/>
            <a:r>
              <a:rPr lang="en-US" sz="4800" dirty="0">
                <a:solidFill>
                  <a:srgbClr val="FFFFFF"/>
                </a:solidFill>
                <a:latin typeface="Arial Bold" charset="0"/>
                <a:ea typeface="ＭＳ Ｐゴシック" charset="0"/>
                <a:cs typeface="Arial Bold" charset="0"/>
                <a:sym typeface="Arial Bold" charset="0"/>
              </a:rPr>
              <a:t>The Time is NOW for </a:t>
            </a:r>
            <a:r>
              <a:rPr lang="en-US" sz="4800" dirty="0" smtClean="0">
                <a:solidFill>
                  <a:srgbClr val="FFFFFF"/>
                </a:solidFill>
                <a:latin typeface="Arial Bold" charset="0"/>
                <a:ea typeface="ＭＳ Ｐゴシック" charset="0"/>
                <a:cs typeface="Arial Bold" charset="0"/>
                <a:sym typeface="Arial Bold" charset="0"/>
              </a:rPr>
              <a:t>your organization</a:t>
            </a:r>
            <a:endParaRPr lang="en-US" sz="4800" dirty="0">
              <a:solidFill>
                <a:srgbClr val="FFFFFF"/>
              </a:solidFill>
              <a:latin typeface="Arial Bold" charset="0"/>
              <a:ea typeface="ＭＳ Ｐゴシック" charset="0"/>
              <a:cs typeface="Arial Bold" charset="0"/>
              <a:sym typeface="Arial Bold" charset="0"/>
            </a:endParaRPr>
          </a:p>
        </p:txBody>
      </p:sp>
      <p:pic>
        <p:nvPicPr>
          <p:cNvPr id="3" name="Picture 2"/>
          <p:cNvPicPr>
            <a:picLocks noChangeAspect="1"/>
          </p:cNvPicPr>
          <p:nvPr/>
        </p:nvPicPr>
        <p:blipFill>
          <a:blip r:embed="rId2"/>
          <a:stretch>
            <a:fillRect/>
          </a:stretch>
        </p:blipFill>
        <p:spPr>
          <a:xfrm>
            <a:off x="0" y="0"/>
            <a:ext cx="9144000" cy="6857999"/>
          </a:xfrm>
          <a:prstGeom prst="rect">
            <a:avLst/>
          </a:prstGeom>
        </p:spPr>
      </p:pic>
      <p:sp>
        <p:nvSpPr>
          <p:cNvPr id="8" name="Rectangle 4"/>
          <p:cNvSpPr>
            <a:spLocks/>
          </p:cNvSpPr>
          <p:nvPr/>
        </p:nvSpPr>
        <p:spPr bwMode="auto">
          <a:xfrm>
            <a:off x="0" y="5239331"/>
            <a:ext cx="8775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l"/>
            <a:r>
              <a:rPr lang="en-US" sz="4800" dirty="0">
                <a:solidFill>
                  <a:srgbClr val="FFFFFF"/>
                </a:solidFill>
                <a:latin typeface="Arial Bold" charset="0"/>
                <a:ea typeface="ＭＳ Ｐゴシック" charset="0"/>
                <a:cs typeface="Arial Bold" charset="0"/>
                <a:sym typeface="Arial Bold" charset="0"/>
              </a:rPr>
              <a:t>The Time is NOW for </a:t>
            </a:r>
            <a:r>
              <a:rPr lang="en-US" sz="4800" dirty="0" smtClean="0">
                <a:solidFill>
                  <a:srgbClr val="FFFFFF"/>
                </a:solidFill>
                <a:latin typeface="Arial Bold" charset="0"/>
                <a:ea typeface="ＭＳ Ｐゴシック" charset="0"/>
                <a:cs typeface="Arial Bold" charset="0"/>
                <a:sym typeface="Arial Bold" charset="0"/>
              </a:rPr>
              <a:t>your organization</a:t>
            </a:r>
            <a:endParaRPr lang="en-US" sz="4800" dirty="0">
              <a:solidFill>
                <a:srgbClr val="FFFFFF"/>
              </a:solidFill>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25747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ndParaRPr>
          </a:p>
        </p:txBody>
      </p:sp>
      <p:sp>
        <p:nvSpPr>
          <p:cNvPr id="3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rPr>
              <a:t>Care Transitions Education Project</a:t>
            </a:r>
          </a:p>
        </p:txBody>
      </p:sp>
      <p:sp>
        <p:nvSpPr>
          <p:cNvPr id="6" name="Slide Number Placeholder 5"/>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3</a:t>
            </a:fld>
            <a:endParaRPr lang="en-US" dirty="0">
              <a:solidFill>
                <a:prstClr val="black">
                  <a:tint val="75000"/>
                </a:prstClr>
              </a:solidFill>
            </a:endParaRPr>
          </a:p>
        </p:txBody>
      </p:sp>
      <p:sp>
        <p:nvSpPr>
          <p:cNvPr id="10" name="Text Box 789"/>
          <p:cNvSpPr txBox="1">
            <a:spLocks noChangeArrowheads="1"/>
          </p:cNvSpPr>
          <p:nvPr/>
        </p:nvSpPr>
        <p:spPr bwMode="auto">
          <a:xfrm>
            <a:off x="703263" y="3550920"/>
            <a:ext cx="8059737" cy="285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eaLnBrk="1" hangingPunct="1">
              <a:spcBef>
                <a:spcPts val="300"/>
              </a:spcBef>
              <a:buFont typeface="Arial" charset="0"/>
              <a:buChar char="•"/>
            </a:pPr>
            <a:r>
              <a:rPr lang="en-US" dirty="0">
                <a:solidFill>
                  <a:prstClr val="black"/>
                </a:solidFill>
                <a:ea typeface="ＭＳ Ｐゴシック" pitchFamily="34" charset="-128"/>
              </a:rPr>
              <a:t>Partners Investing in Nursing’s Future -- Collaborative of Robert Wood Johnson Foundation &amp; Northwest Health Foundation</a:t>
            </a:r>
          </a:p>
          <a:p>
            <a:pPr marL="228600" indent="-228600" eaLnBrk="1" hangingPunct="1">
              <a:spcBef>
                <a:spcPts val="300"/>
              </a:spcBef>
              <a:buFont typeface="Arial" charset="0"/>
              <a:buChar char="•"/>
            </a:pPr>
            <a:r>
              <a:rPr lang="en-US" dirty="0">
                <a:solidFill>
                  <a:prstClr val="black"/>
                </a:solidFill>
                <a:ea typeface="ＭＳ Ｐゴシック" pitchFamily="34" charset="-128"/>
              </a:rPr>
              <a:t>Massachusetts Senior Care Foundation</a:t>
            </a:r>
          </a:p>
          <a:p>
            <a:pPr marL="228600" indent="-228600" eaLnBrk="1" hangingPunct="1">
              <a:spcBef>
                <a:spcPts val="300"/>
              </a:spcBef>
              <a:buFont typeface="Arial" charset="0"/>
              <a:buChar char="•"/>
            </a:pPr>
            <a:r>
              <a:rPr lang="en-US" dirty="0">
                <a:solidFill>
                  <a:prstClr val="black"/>
                </a:solidFill>
                <a:ea typeface="ＭＳ Ｐゴシック" pitchFamily="34" charset="-128"/>
              </a:rPr>
              <a:t>Irene E. &amp; George A. Davis Foundation</a:t>
            </a:r>
          </a:p>
          <a:p>
            <a:pPr marL="228600" indent="-228600" eaLnBrk="1" hangingPunct="1">
              <a:spcBef>
                <a:spcPts val="300"/>
              </a:spcBef>
              <a:buFont typeface="Arial" charset="0"/>
              <a:buChar char="•"/>
            </a:pPr>
            <a:r>
              <a:rPr lang="en-US" dirty="0">
                <a:solidFill>
                  <a:prstClr val="black"/>
                </a:solidFill>
                <a:ea typeface="ＭＳ Ｐゴシック" pitchFamily="34" charset="-128"/>
              </a:rPr>
              <a:t>Home </a:t>
            </a:r>
            <a:r>
              <a:rPr lang="en-US" dirty="0" smtClean="0">
                <a:solidFill>
                  <a:prstClr val="black"/>
                </a:solidFill>
                <a:ea typeface="ＭＳ Ｐゴシック" pitchFamily="34" charset="-128"/>
              </a:rPr>
              <a:t>Care Alliance </a:t>
            </a:r>
            <a:r>
              <a:rPr lang="en-US" dirty="0">
                <a:solidFill>
                  <a:prstClr val="black"/>
                </a:solidFill>
                <a:ea typeface="ＭＳ Ｐゴシック" pitchFamily="34" charset="-128"/>
              </a:rPr>
              <a:t>of </a:t>
            </a:r>
            <a:r>
              <a:rPr lang="en-US" dirty="0" smtClean="0">
                <a:solidFill>
                  <a:prstClr val="black"/>
                </a:solidFill>
                <a:ea typeface="ＭＳ Ｐゴシック" pitchFamily="34" charset="-128"/>
              </a:rPr>
              <a:t>MA</a:t>
            </a:r>
            <a:endParaRPr lang="en-US" dirty="0">
              <a:solidFill>
                <a:prstClr val="black"/>
              </a:solidFill>
              <a:ea typeface="ＭＳ Ｐゴシック" pitchFamily="34" charset="-128"/>
            </a:endParaRPr>
          </a:p>
          <a:p>
            <a:pPr marL="228600" indent="-228600" eaLnBrk="1" hangingPunct="1">
              <a:spcBef>
                <a:spcPts val="300"/>
              </a:spcBef>
              <a:buFont typeface="Arial" charset="0"/>
              <a:buChar char="•"/>
            </a:pPr>
            <a:r>
              <a:rPr lang="en-US" dirty="0">
                <a:solidFill>
                  <a:prstClr val="black"/>
                </a:solidFill>
                <a:ea typeface="ＭＳ Ｐゴシック" pitchFamily="34" charset="-128"/>
              </a:rPr>
              <a:t>Regional Employment Board of Hampden Co.</a:t>
            </a:r>
          </a:p>
          <a:p>
            <a:pPr marL="228600" indent="-228600" eaLnBrk="1" hangingPunct="1">
              <a:spcBef>
                <a:spcPts val="300"/>
              </a:spcBef>
              <a:buFont typeface="Arial" charset="0"/>
              <a:buChar char="•"/>
            </a:pPr>
            <a:r>
              <a:rPr lang="en-US" dirty="0">
                <a:solidFill>
                  <a:prstClr val="black"/>
                </a:solidFill>
                <a:ea typeface="ＭＳ Ｐゴシック" pitchFamily="34" charset="-128"/>
              </a:rPr>
              <a:t>Healthcare Workforce Partnership of Western MA</a:t>
            </a:r>
          </a:p>
          <a:p>
            <a:pPr marL="228600" indent="-228600" eaLnBrk="1" hangingPunct="1">
              <a:spcBef>
                <a:spcPts val="300"/>
              </a:spcBef>
              <a:buFont typeface="Arial" charset="0"/>
              <a:buChar char="•"/>
            </a:pPr>
            <a:r>
              <a:rPr lang="en-US" dirty="0">
                <a:solidFill>
                  <a:prstClr val="black"/>
                </a:solidFill>
                <a:ea typeface="ＭＳ Ｐゴシック" pitchFamily="34" charset="-128"/>
              </a:rPr>
              <a:t>United Way of Pioneer Valley</a:t>
            </a:r>
          </a:p>
          <a:p>
            <a:pPr marL="228600" indent="-228600" eaLnBrk="1" hangingPunct="1">
              <a:spcBef>
                <a:spcPts val="300"/>
              </a:spcBef>
              <a:buFont typeface="Arial" charset="0"/>
              <a:buChar char="•"/>
            </a:pPr>
            <a:r>
              <a:rPr lang="en-US" dirty="0">
                <a:solidFill>
                  <a:prstClr val="black"/>
                </a:solidFill>
                <a:ea typeface="ＭＳ Ｐゴシック" pitchFamily="34" charset="-128"/>
              </a:rPr>
              <a:t>Commonwealth Corporation</a:t>
            </a:r>
          </a:p>
        </p:txBody>
      </p:sp>
      <p:sp>
        <p:nvSpPr>
          <p:cNvPr id="11" name="Text Box 13"/>
          <p:cNvSpPr txBox="1">
            <a:spLocks noChangeArrowheads="1"/>
          </p:cNvSpPr>
          <p:nvPr/>
        </p:nvSpPr>
        <p:spPr bwMode="auto">
          <a:xfrm>
            <a:off x="366713" y="3169920"/>
            <a:ext cx="2669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defRPr/>
            </a:pPr>
            <a:r>
              <a:rPr lang="en-US" sz="2000" b="1" u="sng" dirty="0" smtClean="0">
                <a:solidFill>
                  <a:prstClr val="black"/>
                </a:solidFill>
                <a:latin typeface="Arial" pitchFamily="34" charset="0"/>
                <a:ea typeface="ＭＳ Ｐゴシック" pitchFamily="34" charset="-128"/>
                <a:cs typeface="Arial" pitchFamily="34" charset="0"/>
              </a:rPr>
              <a:t>Project Co-Investors</a:t>
            </a:r>
          </a:p>
        </p:txBody>
      </p:sp>
      <p:sp>
        <p:nvSpPr>
          <p:cNvPr id="12" name="Text Box 13"/>
          <p:cNvSpPr txBox="1">
            <a:spLocks noChangeArrowheads="1"/>
          </p:cNvSpPr>
          <p:nvPr/>
        </p:nvSpPr>
        <p:spPr bwMode="auto">
          <a:xfrm>
            <a:off x="366713" y="1153478"/>
            <a:ext cx="525861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200"/>
              </a:spcAft>
            </a:pPr>
            <a:r>
              <a:rPr lang="en-US" sz="2000" b="1" u="sng" dirty="0" smtClean="0">
                <a:solidFill>
                  <a:prstClr val="black"/>
                </a:solidFill>
                <a:ea typeface="ＭＳ Ｐゴシック" pitchFamily="34" charset="-128"/>
              </a:rPr>
              <a:t>Grantee</a:t>
            </a:r>
            <a:r>
              <a:rPr lang="en-US" sz="2000" dirty="0" smtClean="0">
                <a:solidFill>
                  <a:prstClr val="black"/>
                </a:solidFill>
                <a:ea typeface="ＭＳ Ｐゴシック" pitchFamily="34" charset="-128"/>
              </a:rPr>
              <a:t>	MA Senior Care Foundation</a:t>
            </a:r>
          </a:p>
          <a:p>
            <a:pPr eaLnBrk="1" hangingPunct="1">
              <a:spcAft>
                <a:spcPts val="1200"/>
              </a:spcAft>
            </a:pPr>
            <a:r>
              <a:rPr lang="en-US" sz="2000" b="1" u="sng" dirty="0" smtClean="0">
                <a:solidFill>
                  <a:prstClr val="black"/>
                </a:solidFill>
                <a:ea typeface="ＭＳ Ｐゴシック" pitchFamily="34" charset="-128"/>
              </a:rPr>
              <a:t>Timeline</a:t>
            </a:r>
            <a:r>
              <a:rPr lang="en-US" sz="2000" dirty="0" smtClean="0">
                <a:solidFill>
                  <a:prstClr val="black"/>
                </a:solidFill>
                <a:ea typeface="ＭＳ Ｐゴシック" pitchFamily="34" charset="-128"/>
              </a:rPr>
              <a:t> </a:t>
            </a:r>
            <a:r>
              <a:rPr lang="en-US" sz="2000" dirty="0">
                <a:solidFill>
                  <a:prstClr val="black"/>
                </a:solidFill>
                <a:ea typeface="ＭＳ Ｐゴシック" pitchFamily="34" charset="-128"/>
              </a:rPr>
              <a:t>	Sept 1, 2011 – Aug 31, 2014</a:t>
            </a:r>
          </a:p>
          <a:p>
            <a:pPr eaLnBrk="1" hangingPunct="1">
              <a:spcAft>
                <a:spcPts val="1200"/>
              </a:spcAft>
            </a:pPr>
            <a:r>
              <a:rPr lang="en-US" sz="2000" b="1" u="sng" dirty="0" smtClean="0">
                <a:solidFill>
                  <a:prstClr val="black"/>
                </a:solidFill>
                <a:ea typeface="ＭＳ Ｐゴシック" pitchFamily="34" charset="-128"/>
              </a:rPr>
              <a:t>Budget</a:t>
            </a:r>
            <a:r>
              <a:rPr lang="en-US" sz="2000" dirty="0" smtClean="0">
                <a:solidFill>
                  <a:prstClr val="black"/>
                </a:solidFill>
                <a:ea typeface="ＭＳ Ｐゴシック" pitchFamily="34" charset="-128"/>
              </a:rPr>
              <a:t> </a:t>
            </a:r>
            <a:r>
              <a:rPr lang="en-US" sz="2000" dirty="0">
                <a:solidFill>
                  <a:prstClr val="black"/>
                </a:solidFill>
                <a:ea typeface="ＭＳ Ｐゴシック" pitchFamily="34" charset="-128"/>
              </a:rPr>
              <a:t>	$</a:t>
            </a:r>
            <a:r>
              <a:rPr lang="en-US" sz="2000" dirty="0" smtClean="0">
                <a:solidFill>
                  <a:prstClr val="black"/>
                </a:solidFill>
                <a:ea typeface="ＭＳ Ｐゴシック" pitchFamily="34" charset="-128"/>
              </a:rPr>
              <a:t>450,000</a:t>
            </a:r>
          </a:p>
          <a:p>
            <a:pPr eaLnBrk="1" hangingPunct="1">
              <a:spcAft>
                <a:spcPts val="1200"/>
              </a:spcAft>
            </a:pPr>
            <a:r>
              <a:rPr lang="en-US" sz="2000" b="1" u="sng" dirty="0" smtClean="0">
                <a:solidFill>
                  <a:prstClr val="black"/>
                </a:solidFill>
                <a:ea typeface="ＭＳ Ｐゴシック" pitchFamily="34" charset="-128"/>
              </a:rPr>
              <a:t>Partners</a:t>
            </a:r>
            <a:r>
              <a:rPr lang="en-US" sz="2000" dirty="0" smtClean="0">
                <a:solidFill>
                  <a:prstClr val="black"/>
                </a:solidFill>
                <a:ea typeface="ＭＳ Ｐゴシック" pitchFamily="34" charset="-128"/>
              </a:rPr>
              <a:t>	23 organizations</a:t>
            </a:r>
            <a:endParaRPr lang="en-US" sz="2000" u="sng" dirty="0">
              <a:solidFill>
                <a:prstClr val="black"/>
              </a:solidFill>
              <a:ea typeface="ＭＳ Ｐゴシック" pitchFamily="34" charset="-128"/>
            </a:endParaRPr>
          </a:p>
        </p:txBody>
      </p:sp>
    </p:spTree>
    <p:extLst>
      <p:ext uri="{BB962C8B-B14F-4D97-AF65-F5344CB8AC3E}">
        <p14:creationId xmlns:p14="http://schemas.microsoft.com/office/powerpoint/2010/main" val="2135196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30</a:t>
            </a:fld>
            <a:endParaRPr lang="en-US" dirty="0">
              <a:solidFill>
                <a:prstClr val="black">
                  <a:tint val="75000"/>
                </a:prstClr>
              </a:solidFill>
            </a:endParaRPr>
          </a:p>
        </p:txBody>
      </p:sp>
      <p:sp>
        <p:nvSpPr>
          <p:cNvPr id="5" name="Rectangle 105"/>
          <p:cNvSpPr>
            <a:spLocks noChangeArrowheads="1"/>
          </p:cNvSpPr>
          <p:nvPr/>
        </p:nvSpPr>
        <p:spPr bwMode="auto">
          <a:xfrm>
            <a:off x="0" y="2639642"/>
            <a:ext cx="9144000" cy="1028429"/>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973688" y="2896844"/>
            <a:ext cx="6629400" cy="646331"/>
          </a:xfrm>
          <a:prstGeom prst="rect">
            <a:avLst/>
          </a:prstGeom>
          <a:noFill/>
          <a:ln w="9525">
            <a:noFill/>
            <a:miter lim="800000"/>
            <a:headEnd/>
            <a:tailEnd/>
          </a:ln>
        </p:spPr>
        <p:txBody>
          <a:bodyPr wrap="square">
            <a:spAutoFit/>
          </a:bodyPr>
          <a:lstStyle/>
          <a:p>
            <a:pPr algn="r">
              <a:spcBef>
                <a:spcPts val="0"/>
              </a:spcBef>
            </a:pPr>
            <a:r>
              <a:rPr lang="en-US" sz="3600" b="1" dirty="0" smtClean="0">
                <a:solidFill>
                  <a:prstClr val="white"/>
                </a:solidFill>
                <a:latin typeface="Calibri" pitchFamily="34" charset="0"/>
                <a:ea typeface="ＭＳ Ｐゴシック" charset="-128"/>
              </a:rPr>
              <a:t>Impact, Outcomes &amp; Stories</a:t>
            </a:r>
            <a:endParaRPr lang="en-US" sz="3600" b="1" dirty="0">
              <a:solidFill>
                <a:prstClr val="white"/>
              </a:solidFill>
              <a:latin typeface="Calibri" pitchFamily="34" charset="0"/>
              <a:ea typeface="ＭＳ Ｐゴシック" charset="-12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96" y="469466"/>
            <a:ext cx="8598408" cy="1804416"/>
          </a:xfrm>
          <a:prstGeom prst="rect">
            <a:avLst/>
          </a:prstGeom>
        </p:spPr>
      </p:pic>
      <p:pic>
        <p:nvPicPr>
          <p:cNvPr id="8" name="Picture 2" descr="WM_Collaborative_logo"/>
          <p:cNvPicPr>
            <a:picLocks noChangeAspect="1" noChangeArrowheads="1"/>
          </p:cNvPicPr>
          <p:nvPr/>
        </p:nvPicPr>
        <p:blipFill>
          <a:blip r:embed="rId4" cstate="print">
            <a:extLst>
              <a:ext uri="{28A0092B-C50C-407E-A947-70E740481C1C}">
                <a14:useLocalDpi xmlns:a14="http://schemas.microsoft.com/office/drawing/2010/main" val="0"/>
              </a:ext>
            </a:extLst>
          </a:blip>
          <a:srcRect l="14999" t="12500" r="10001" b="25000"/>
          <a:stretch>
            <a:fillRect/>
          </a:stretch>
        </p:blipFill>
        <p:spPr bwMode="auto">
          <a:xfrm>
            <a:off x="272796" y="5605064"/>
            <a:ext cx="3063158" cy="1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assSeniorFoundation-logo"/>
          <p:cNvPicPr>
            <a:picLocks noChangeAspect="1" noChangeArrowheads="1"/>
          </p:cNvPicPr>
          <p:nvPr/>
        </p:nvPicPr>
        <p:blipFill>
          <a:blip r:embed="rId5" cstate="print"/>
          <a:srcRect/>
          <a:stretch>
            <a:fillRect/>
          </a:stretch>
        </p:blipFill>
        <p:spPr bwMode="auto">
          <a:xfrm>
            <a:off x="7608296" y="5257800"/>
            <a:ext cx="1195793" cy="1371600"/>
          </a:xfrm>
          <a:prstGeom prst="rect">
            <a:avLst/>
          </a:prstGeom>
          <a:noFill/>
          <a:ln w="9525">
            <a:noFill/>
            <a:miter lim="800000"/>
            <a:headEnd/>
            <a:tailEnd/>
          </a:ln>
        </p:spPr>
      </p:pic>
    </p:spTree>
    <p:extLst>
      <p:ext uri="{BB962C8B-B14F-4D97-AF65-F5344CB8AC3E}">
        <p14:creationId xmlns:p14="http://schemas.microsoft.com/office/powerpoint/2010/main" val="2274585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3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a:ea typeface="ＭＳ Ｐゴシック" charset="-128"/>
              </a:rPr>
              <a:t>Care Transitions Education Project</a:t>
            </a:r>
          </a:p>
        </p:txBody>
      </p:sp>
      <p:sp>
        <p:nvSpPr>
          <p:cNvPr id="6" name="Slide Number Placeholder 5"/>
          <p:cNvSpPr>
            <a:spLocks noGrp="1"/>
          </p:cNvSpPr>
          <p:nvPr>
            <p:ph type="sldNum" sz="quarter" idx="12"/>
          </p:nvPr>
        </p:nvSpPr>
        <p:spPr>
          <a:ln w="9525">
            <a:noFill/>
          </a:ln>
        </p:spPr>
        <p:txBody>
          <a:bodyPr/>
          <a:lstStyle/>
          <a:p>
            <a:fld id="{7F41DBA3-8405-4860-AC3D-52D08FCC5289}" type="slidenum">
              <a:rPr lang="en-US" smtClean="0">
                <a:solidFill>
                  <a:prstClr val="black">
                    <a:tint val="75000"/>
                  </a:prstClr>
                </a:solidFill>
              </a:rPr>
              <a:pPr/>
              <a:t>31</a:t>
            </a:fld>
            <a:endParaRPr lang="en-US" dirty="0">
              <a:solidFill>
                <a:prstClr val="black">
                  <a:tint val="75000"/>
                </a:prstClr>
              </a:solidFill>
            </a:endParaRPr>
          </a:p>
        </p:txBody>
      </p:sp>
      <p:sp>
        <p:nvSpPr>
          <p:cNvPr id="9" name="Rectangle 8"/>
          <p:cNvSpPr/>
          <p:nvPr/>
        </p:nvSpPr>
        <p:spPr>
          <a:xfrm>
            <a:off x="236016" y="849679"/>
            <a:ext cx="8609046" cy="1200329"/>
          </a:xfrm>
          <a:prstGeom prst="rect">
            <a:avLst/>
          </a:prstGeom>
        </p:spPr>
        <p:txBody>
          <a:bodyPr wrap="square">
            <a:spAutoFit/>
          </a:bodyPr>
          <a:lstStyle/>
          <a:p>
            <a:pPr marL="231775" indent="-231775" algn="ctr"/>
            <a:r>
              <a:rPr lang="en-US" sz="3600" b="1" dirty="0" smtClean="0">
                <a:solidFill>
                  <a:prstClr val="black"/>
                </a:solidFill>
                <a:ea typeface="ＭＳ Ｐゴシック" charset="-128"/>
              </a:rPr>
              <a:t>Nurses From Across the Continuum LEARN TOGETHER!</a:t>
            </a:r>
          </a:p>
        </p:txBody>
      </p:sp>
      <p:pic>
        <p:nvPicPr>
          <p:cNvPr id="10"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057" y="2827569"/>
            <a:ext cx="2195513" cy="3048000"/>
          </a:xfrm>
          <a:prstGeom prst="rect">
            <a:avLst/>
          </a:prstGeom>
          <a:noFill/>
          <a:ln w="9525" cap="sq">
            <a:solidFill>
              <a:schemeClr val="tx1"/>
            </a:solidFill>
            <a:prstDash val="solid"/>
            <a:miter lim="800000"/>
            <a:headEnd/>
            <a:tailEnd/>
          </a:ln>
          <a:effectLst>
            <a:outerShdw blurRad="63500" dist="50800"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Lst>
        </p:spPr>
      </p:pic>
      <p:pic>
        <p:nvPicPr>
          <p:cNvPr id="11"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531" y="4567364"/>
            <a:ext cx="2951163" cy="2076450"/>
          </a:xfrm>
          <a:prstGeom prst="rect">
            <a:avLst/>
          </a:prstGeom>
          <a:noFill/>
          <a:ln w="9525" cap="sq">
            <a:solidFill>
              <a:schemeClr val="tx1"/>
            </a:solidFill>
            <a:prstDash val="solid"/>
            <a:miter lim="800000"/>
            <a:headEnd/>
            <a:tailEnd/>
          </a:ln>
          <a:effectLst>
            <a:outerShdw blurRad="63500" dist="50800"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Lst>
        </p:spPr>
      </p:pic>
      <p:pic>
        <p:nvPicPr>
          <p:cNvPr id="13"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531" y="2427255"/>
            <a:ext cx="2951163" cy="2057400"/>
          </a:xfrm>
          <a:prstGeom prst="rect">
            <a:avLst/>
          </a:prstGeom>
          <a:noFill/>
          <a:ln w="9525" cap="sq">
            <a:solidFill>
              <a:schemeClr val="tx1"/>
            </a:solidFill>
            <a:prstDash val="solid"/>
            <a:miter lim="800000"/>
            <a:headEnd/>
            <a:tailEnd/>
          </a:ln>
          <a:effectLst>
            <a:outerShdw blurRad="63500" dist="50800"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Lst>
        </p:spPr>
      </p:pic>
      <p:pic>
        <p:nvPicPr>
          <p:cNvPr id="15" name="Picture 7"/>
          <p:cNvPicPr>
            <a:picLocks noChangeArrowheads="1"/>
          </p:cNvPicPr>
          <p:nvPr/>
        </p:nvPicPr>
        <p:blipFill>
          <a:blip r:embed="rId6" cstate="print">
            <a:extLst>
              <a:ext uri="{28A0092B-C50C-407E-A947-70E740481C1C}">
                <a14:useLocalDpi xmlns:a14="http://schemas.microsoft.com/office/drawing/2010/main" val="0"/>
              </a:ext>
            </a:extLst>
          </a:blip>
          <a:srcRect l="21210" r="21512" b="7130"/>
          <a:stretch>
            <a:fillRect/>
          </a:stretch>
        </p:blipFill>
        <p:spPr bwMode="auto">
          <a:xfrm>
            <a:off x="6505731" y="2880032"/>
            <a:ext cx="1965325" cy="2590800"/>
          </a:xfrm>
          <a:prstGeom prst="rect">
            <a:avLst/>
          </a:prstGeom>
          <a:noFill/>
          <a:ln w="9525" cap="sq">
            <a:solidFill>
              <a:schemeClr val="tx1"/>
            </a:solidFill>
            <a:prstDash val="solid"/>
            <a:miter lim="800000"/>
            <a:headEnd/>
            <a:tailEnd/>
          </a:ln>
          <a:effectLst>
            <a:outerShdw blurRad="63500" dist="50800"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806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3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58" name="TextBox 57"/>
          <p:cNvSpPr txBox="1"/>
          <p:nvPr/>
        </p:nvSpPr>
        <p:spPr>
          <a:xfrm>
            <a:off x="632794" y="1839755"/>
            <a:ext cx="8511205" cy="4534575"/>
          </a:xfrm>
          <a:prstGeom prst="rect">
            <a:avLst/>
          </a:prstGeom>
          <a:noFill/>
        </p:spPr>
        <p:txBody>
          <a:bodyPr wrap="square" rtlCol="0">
            <a:spAutoFit/>
          </a:bodyPr>
          <a:lstStyle/>
          <a:p>
            <a:pPr marL="49212">
              <a:spcAft>
                <a:spcPts val="200"/>
              </a:spcAft>
            </a:pPr>
            <a:r>
              <a:rPr lang="en-US" sz="2800" dirty="0" err="1">
                <a:latin typeface="Calibri" pitchFamily="34" charset="0"/>
              </a:rPr>
              <a:t>Cherelyn</a:t>
            </a:r>
            <a:r>
              <a:rPr lang="en-US" sz="2800" dirty="0">
                <a:latin typeface="Calibri" pitchFamily="34" charset="0"/>
              </a:rPr>
              <a:t> </a:t>
            </a:r>
            <a:r>
              <a:rPr lang="en-US" sz="2800" dirty="0" smtClean="0">
                <a:latin typeface="Calibri" pitchFamily="34" charset="0"/>
              </a:rPr>
              <a:t>Roberts, RN, BS</a:t>
            </a:r>
          </a:p>
          <a:p>
            <a:pPr marL="49212">
              <a:spcAft>
                <a:spcPts val="2000"/>
              </a:spcAft>
            </a:pPr>
            <a:r>
              <a:rPr lang="en-US" sz="2400" dirty="0">
                <a:latin typeface="Calibri" pitchFamily="34" charset="0"/>
              </a:rPr>
              <a:t>STAAR </a:t>
            </a:r>
            <a:r>
              <a:rPr lang="en-US" sz="2400" dirty="0" smtClean="0">
                <a:latin typeface="Calibri" pitchFamily="34" charset="0"/>
              </a:rPr>
              <a:t> Initiative Program </a:t>
            </a:r>
            <a:r>
              <a:rPr lang="en-US" sz="2400" dirty="0">
                <a:latin typeface="Calibri" pitchFamily="34" charset="0"/>
              </a:rPr>
              <a:t>Manager, Holyoke Medical Center</a:t>
            </a:r>
          </a:p>
          <a:p>
            <a:pPr marL="49212">
              <a:spcAft>
                <a:spcPts val="200"/>
              </a:spcAft>
            </a:pPr>
            <a:r>
              <a:rPr lang="en-US" sz="2800" dirty="0">
                <a:latin typeface="Calibri" pitchFamily="34" charset="0"/>
              </a:rPr>
              <a:t>Monique </a:t>
            </a:r>
            <a:r>
              <a:rPr lang="en-US" sz="2800" dirty="0" smtClean="0">
                <a:latin typeface="Calibri" pitchFamily="34" charset="0"/>
              </a:rPr>
              <a:t>Belisle, RN</a:t>
            </a:r>
          </a:p>
          <a:p>
            <a:pPr marL="49212">
              <a:spcAft>
                <a:spcPts val="2000"/>
              </a:spcAft>
            </a:pPr>
            <a:r>
              <a:rPr lang="en-US" sz="2400" dirty="0">
                <a:latin typeface="Calibri" pitchFamily="34" charset="0"/>
              </a:rPr>
              <a:t>Assistant Director of Nursing, Linda Manor Extended Care Facility</a:t>
            </a:r>
          </a:p>
          <a:p>
            <a:pPr marL="49212">
              <a:spcAft>
                <a:spcPts val="200"/>
              </a:spcAft>
            </a:pPr>
            <a:r>
              <a:rPr lang="en-US" sz="2800" dirty="0" smtClean="0">
                <a:latin typeface="Calibri" pitchFamily="34" charset="0"/>
              </a:rPr>
              <a:t>Monica Gagnon, RN</a:t>
            </a:r>
          </a:p>
          <a:p>
            <a:pPr marL="49212">
              <a:spcAft>
                <a:spcPts val="2000"/>
              </a:spcAft>
            </a:pPr>
            <a:r>
              <a:rPr lang="en-US" sz="2400" dirty="0">
                <a:latin typeface="Calibri" pitchFamily="34" charset="0"/>
              </a:rPr>
              <a:t>Director of </a:t>
            </a:r>
            <a:r>
              <a:rPr lang="en-US" sz="2400" dirty="0" smtClean="0">
                <a:latin typeface="Calibri" pitchFamily="34" charset="0"/>
              </a:rPr>
              <a:t>Business Development, </a:t>
            </a:r>
            <a:r>
              <a:rPr lang="en-US" sz="2400" dirty="0">
                <a:latin typeface="Calibri" pitchFamily="34" charset="0"/>
              </a:rPr>
              <a:t>Holyoke </a:t>
            </a:r>
            <a:r>
              <a:rPr lang="en-US" sz="2400" dirty="0" smtClean="0">
                <a:latin typeface="Calibri" pitchFamily="34" charset="0"/>
              </a:rPr>
              <a:t>VNA/Hospice Life Care</a:t>
            </a:r>
            <a:endParaRPr lang="en-US" sz="2400" dirty="0">
              <a:latin typeface="Calibri" pitchFamily="34" charset="0"/>
            </a:endParaRPr>
          </a:p>
          <a:p>
            <a:pPr marL="49212">
              <a:spcAft>
                <a:spcPts val="200"/>
              </a:spcAft>
            </a:pPr>
            <a:r>
              <a:rPr lang="en-US" sz="2800" dirty="0" smtClean="0">
                <a:latin typeface="+mn-lt"/>
              </a:rPr>
              <a:t>Diane </a:t>
            </a:r>
            <a:r>
              <a:rPr lang="en-US" sz="2800" dirty="0" err="1" smtClean="0">
                <a:latin typeface="+mn-lt"/>
              </a:rPr>
              <a:t>Brunelle</a:t>
            </a:r>
            <a:r>
              <a:rPr lang="en-US" sz="2800" dirty="0" smtClean="0">
                <a:latin typeface="+mn-lt"/>
              </a:rPr>
              <a:t>, MSN, RN, NEA-BC</a:t>
            </a:r>
          </a:p>
          <a:p>
            <a:pPr marL="61913">
              <a:spcAft>
                <a:spcPts val="1500"/>
              </a:spcAft>
            </a:pPr>
            <a:r>
              <a:rPr lang="en-US" sz="2400" dirty="0" smtClean="0">
                <a:latin typeface="+mn-lt"/>
              </a:rPr>
              <a:t>Vice President </a:t>
            </a:r>
            <a:r>
              <a:rPr lang="en-US" sz="2400" dirty="0">
                <a:latin typeface="+mn-lt"/>
              </a:rPr>
              <a:t>of Patient Care and Chief Nursing </a:t>
            </a:r>
            <a:r>
              <a:rPr lang="en-US" sz="2400" dirty="0" smtClean="0">
                <a:latin typeface="+mn-lt"/>
              </a:rPr>
              <a:t>Officer        </a:t>
            </a:r>
            <a:r>
              <a:rPr lang="en-US" sz="2400" dirty="0">
                <a:latin typeface="+mn-lt"/>
              </a:rPr>
              <a:t> </a:t>
            </a:r>
            <a:r>
              <a:rPr lang="en-US" sz="2400" dirty="0" smtClean="0">
                <a:latin typeface="+mn-lt"/>
              </a:rPr>
              <a:t>   </a:t>
            </a:r>
            <a:r>
              <a:rPr lang="en-US" sz="2400" dirty="0" smtClean="0">
                <a:latin typeface="+mn-lt"/>
              </a:rPr>
              <a:t>Noble </a:t>
            </a:r>
            <a:r>
              <a:rPr lang="en-US" sz="2400" dirty="0" smtClean="0">
                <a:latin typeface="+mn-lt"/>
              </a:rPr>
              <a:t>Hospital</a:t>
            </a:r>
            <a:endParaRPr lang="en-US" sz="2400" dirty="0">
              <a:latin typeface="+mn-lt"/>
            </a:endParaRPr>
          </a:p>
        </p:txBody>
      </p:sp>
      <p:sp>
        <p:nvSpPr>
          <p:cNvPr id="9" name="Slide Number Placeholder 8"/>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32</a:t>
            </a:fld>
            <a:endParaRPr lang="en-US" dirty="0">
              <a:solidFill>
                <a:prstClr val="black">
                  <a:tint val="75000"/>
                </a:prstClr>
              </a:solidFill>
            </a:endParaRPr>
          </a:p>
        </p:txBody>
      </p:sp>
      <p:sp>
        <p:nvSpPr>
          <p:cNvPr id="2" name="TextBox 1"/>
          <p:cNvSpPr txBox="1"/>
          <p:nvPr/>
        </p:nvSpPr>
        <p:spPr>
          <a:xfrm>
            <a:off x="3438007" y="1108276"/>
            <a:ext cx="2210862" cy="646331"/>
          </a:xfrm>
          <a:prstGeom prst="rect">
            <a:avLst/>
          </a:prstGeom>
          <a:noFill/>
        </p:spPr>
        <p:txBody>
          <a:bodyPr wrap="none" rtlCol="0">
            <a:spAutoFit/>
          </a:bodyPr>
          <a:lstStyle/>
          <a:p>
            <a:pPr algn="ctr"/>
            <a:r>
              <a:rPr lang="en-US" sz="3600" b="1" dirty="0" smtClean="0"/>
              <a:t>Panelists</a:t>
            </a:r>
            <a:endParaRPr lang="en-US" sz="3600" b="1" dirty="0"/>
          </a:p>
        </p:txBody>
      </p:sp>
    </p:spTree>
    <p:extLst>
      <p:ext uri="{BB962C8B-B14F-4D97-AF65-F5344CB8AC3E}">
        <p14:creationId xmlns:p14="http://schemas.microsoft.com/office/powerpoint/2010/main" val="3422092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756"/>
            <a:ext cx="8229600" cy="1143000"/>
          </a:xfrm>
        </p:spPr>
        <p:txBody>
          <a:bodyPr>
            <a:noAutofit/>
          </a:bodyPr>
          <a:lstStyle/>
          <a:p>
            <a:r>
              <a:rPr lang="en-US" sz="3600" b="1" dirty="0" smtClean="0">
                <a:latin typeface="Arial" pitchFamily="34" charset="0"/>
                <a:cs typeface="Arial" pitchFamily="34" charset="0"/>
              </a:rPr>
              <a:t>Outcomes and Stories</a:t>
            </a:r>
            <a:endParaRPr lang="en-US" sz="3600" b="1" dirty="0">
              <a:latin typeface="Arial" pitchFamily="34" charset="0"/>
              <a:cs typeface="Arial" pitchFamily="34" charset="0"/>
            </a:endParaRPr>
          </a:p>
        </p:txBody>
      </p:sp>
      <p:sp>
        <p:nvSpPr>
          <p:cNvPr id="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4" name="Slide Number Placeholder 3"/>
          <p:cNvSpPr>
            <a:spLocks noGrp="1"/>
          </p:cNvSpPr>
          <p:nvPr>
            <p:ph type="sldNum" sz="quarter" idx="12"/>
          </p:nvPr>
        </p:nvSpPr>
        <p:spPr/>
        <p:txBody>
          <a:bodyPr/>
          <a:lstStyle/>
          <a:p>
            <a:fld id="{AF1E1921-5C9F-4156-9069-321887CF150E}" type="slidenum">
              <a:rPr lang="en-US" smtClean="0"/>
              <a:t>33</a:t>
            </a:fld>
            <a:endParaRPr lang="en-US"/>
          </a:p>
        </p:txBody>
      </p:sp>
      <p:sp>
        <p:nvSpPr>
          <p:cNvPr id="13" name="Rectangle 12"/>
          <p:cNvSpPr/>
          <p:nvPr/>
        </p:nvSpPr>
        <p:spPr>
          <a:xfrm>
            <a:off x="609600" y="5349354"/>
            <a:ext cx="8153400" cy="954107"/>
          </a:xfrm>
          <a:prstGeom prst="rect">
            <a:avLst/>
          </a:prstGeom>
        </p:spPr>
        <p:txBody>
          <a:bodyPr wrap="square">
            <a:spAutoFit/>
          </a:bodyPr>
          <a:lstStyle/>
          <a:p>
            <a:pPr marL="571500" indent="-571500">
              <a:spcBef>
                <a:spcPct val="20000"/>
              </a:spcBef>
              <a:spcAft>
                <a:spcPts val="1500"/>
              </a:spcAft>
            </a:pPr>
            <a:r>
              <a:rPr lang="en-US" sz="2800" dirty="0" smtClean="0">
                <a:latin typeface="+mn-lt"/>
              </a:rPr>
              <a:t>4. 	Demonstrating </a:t>
            </a:r>
            <a:r>
              <a:rPr lang="en-US" sz="2800" dirty="0">
                <a:latin typeface="+mn-lt"/>
              </a:rPr>
              <a:t>nurse-led quality improvement in care transition practice and work </a:t>
            </a:r>
            <a:r>
              <a:rPr lang="en-US" sz="2800" dirty="0" smtClean="0">
                <a:latin typeface="+mn-lt"/>
              </a:rPr>
              <a:t>processes</a:t>
            </a:r>
            <a:endParaRPr lang="en-US" sz="2800" dirty="0">
              <a:latin typeface="+mn-lt"/>
            </a:endParaRPr>
          </a:p>
        </p:txBody>
      </p:sp>
      <p:sp>
        <p:nvSpPr>
          <p:cNvPr id="14" name="Rectangle 13"/>
          <p:cNvSpPr/>
          <p:nvPr/>
        </p:nvSpPr>
        <p:spPr>
          <a:xfrm>
            <a:off x="609600" y="4261559"/>
            <a:ext cx="7315200" cy="954107"/>
          </a:xfrm>
          <a:prstGeom prst="rect">
            <a:avLst/>
          </a:prstGeom>
        </p:spPr>
        <p:txBody>
          <a:bodyPr wrap="square">
            <a:spAutoFit/>
          </a:bodyPr>
          <a:lstStyle/>
          <a:p>
            <a:pPr marL="571500" indent="-571500">
              <a:spcBef>
                <a:spcPct val="20000"/>
              </a:spcBef>
              <a:spcAft>
                <a:spcPts val="1500"/>
              </a:spcAft>
            </a:pPr>
            <a:r>
              <a:rPr lang="en-US" sz="2800" dirty="0" smtClean="0">
                <a:latin typeface="+mn-lt"/>
              </a:rPr>
              <a:t>3.	Improving cross </a:t>
            </a:r>
            <a:r>
              <a:rPr lang="en-US" sz="2800" dirty="0">
                <a:latin typeface="+mn-lt"/>
              </a:rPr>
              <a:t>continuum coordination and </a:t>
            </a:r>
            <a:r>
              <a:rPr lang="en-US" sz="2800" dirty="0" smtClean="0">
                <a:latin typeface="+mn-lt"/>
              </a:rPr>
              <a:t>collaboration</a:t>
            </a:r>
            <a:endParaRPr lang="en-US" sz="2800" dirty="0">
              <a:latin typeface="+mn-lt"/>
            </a:endParaRPr>
          </a:p>
        </p:txBody>
      </p:sp>
      <p:sp>
        <p:nvSpPr>
          <p:cNvPr id="15" name="Rectangle 14"/>
          <p:cNvSpPr/>
          <p:nvPr/>
        </p:nvSpPr>
        <p:spPr>
          <a:xfrm>
            <a:off x="609600" y="3173764"/>
            <a:ext cx="7848600" cy="954107"/>
          </a:xfrm>
          <a:prstGeom prst="rect">
            <a:avLst/>
          </a:prstGeom>
        </p:spPr>
        <p:txBody>
          <a:bodyPr wrap="square">
            <a:spAutoFit/>
          </a:bodyPr>
          <a:lstStyle/>
          <a:p>
            <a:pPr marL="520700" indent="-520700">
              <a:spcBef>
                <a:spcPct val="20000"/>
              </a:spcBef>
              <a:spcAft>
                <a:spcPts val="1500"/>
              </a:spcAft>
            </a:pPr>
            <a:r>
              <a:rPr lang="en-US" sz="2800" dirty="0">
                <a:latin typeface="+mn-lt"/>
              </a:rPr>
              <a:t>2. </a:t>
            </a:r>
            <a:r>
              <a:rPr lang="en-US" sz="2800" dirty="0" smtClean="0">
                <a:latin typeface="+mn-lt"/>
              </a:rPr>
              <a:t>	Increasing </a:t>
            </a:r>
            <a:r>
              <a:rPr lang="en-US" sz="2800" dirty="0">
                <a:latin typeface="+mn-lt"/>
              </a:rPr>
              <a:t>mutual respect among nurses across care </a:t>
            </a:r>
            <a:r>
              <a:rPr lang="en-US" sz="2800" dirty="0" smtClean="0">
                <a:latin typeface="+mn-lt"/>
              </a:rPr>
              <a:t>settings</a:t>
            </a:r>
            <a:endParaRPr lang="en-US" sz="2800" dirty="0">
              <a:latin typeface="+mn-lt"/>
            </a:endParaRPr>
          </a:p>
        </p:txBody>
      </p:sp>
      <p:sp>
        <p:nvSpPr>
          <p:cNvPr id="16" name="Rectangle 15"/>
          <p:cNvSpPr/>
          <p:nvPr/>
        </p:nvSpPr>
        <p:spPr>
          <a:xfrm>
            <a:off x="609600" y="2085969"/>
            <a:ext cx="8416560" cy="954107"/>
          </a:xfrm>
          <a:prstGeom prst="rect">
            <a:avLst/>
          </a:prstGeom>
        </p:spPr>
        <p:txBody>
          <a:bodyPr wrap="square">
            <a:spAutoFit/>
          </a:bodyPr>
          <a:lstStyle/>
          <a:p>
            <a:pPr marL="520700" indent="-520700">
              <a:spcBef>
                <a:spcPct val="20000"/>
              </a:spcBef>
              <a:spcAft>
                <a:spcPts val="1500"/>
              </a:spcAft>
            </a:pPr>
            <a:r>
              <a:rPr lang="en-US" sz="2800" dirty="0" smtClean="0">
                <a:latin typeface="+mn-lt"/>
              </a:rPr>
              <a:t>1. 	Increasing competency of practicing nurses and nursing students to lead and improve care transitions</a:t>
            </a:r>
            <a:endParaRPr lang="en-US" sz="2800" dirty="0">
              <a:latin typeface="+mn-lt"/>
            </a:endParaRPr>
          </a:p>
        </p:txBody>
      </p:sp>
    </p:spTree>
    <p:extLst>
      <p:ext uri="{BB962C8B-B14F-4D97-AF65-F5344CB8AC3E}">
        <p14:creationId xmlns:p14="http://schemas.microsoft.com/office/powerpoint/2010/main" val="416520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756"/>
            <a:ext cx="8229600" cy="1143000"/>
          </a:xfrm>
        </p:spPr>
        <p:txBody>
          <a:bodyPr>
            <a:noAutofit/>
          </a:bodyPr>
          <a:lstStyle/>
          <a:p>
            <a:r>
              <a:rPr lang="en-US" sz="3600" b="1" dirty="0" smtClean="0">
                <a:latin typeface="Arial" pitchFamily="34" charset="0"/>
                <a:cs typeface="Arial" pitchFamily="34" charset="0"/>
              </a:rPr>
              <a:t>Increasing Competency</a:t>
            </a:r>
            <a:endParaRPr lang="en-US" sz="3600" b="1" dirty="0">
              <a:latin typeface="Arial" pitchFamily="34" charset="0"/>
              <a:cs typeface="Arial" pitchFamily="34" charset="0"/>
            </a:endParaRPr>
          </a:p>
        </p:txBody>
      </p:sp>
      <p:sp>
        <p:nvSpPr>
          <p:cNvPr id="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4" name="Slide Number Placeholder 3"/>
          <p:cNvSpPr>
            <a:spLocks noGrp="1"/>
          </p:cNvSpPr>
          <p:nvPr>
            <p:ph type="sldNum" sz="quarter" idx="12"/>
          </p:nvPr>
        </p:nvSpPr>
        <p:spPr/>
        <p:txBody>
          <a:bodyPr/>
          <a:lstStyle/>
          <a:p>
            <a:fld id="{AF1E1921-5C9F-4156-9069-321887CF150E}" type="slidenum">
              <a:rPr lang="en-US" smtClean="0"/>
              <a:t>34</a:t>
            </a:fld>
            <a:endParaRPr lang="en-US"/>
          </a:p>
        </p:txBody>
      </p:sp>
      <p:sp>
        <p:nvSpPr>
          <p:cNvPr id="10" name="Rectangle 9"/>
          <p:cNvSpPr/>
          <p:nvPr/>
        </p:nvSpPr>
        <p:spPr>
          <a:xfrm>
            <a:off x="609600" y="2085969"/>
            <a:ext cx="7814872" cy="3513269"/>
          </a:xfrm>
          <a:prstGeom prst="rect">
            <a:avLst/>
          </a:prstGeom>
        </p:spPr>
        <p:txBody>
          <a:bodyPr wrap="square">
            <a:spAutoFit/>
          </a:bodyPr>
          <a:lstStyle/>
          <a:p>
            <a:pPr marL="457200" indent="-457200">
              <a:spcBef>
                <a:spcPct val="20000"/>
              </a:spcBef>
              <a:spcAft>
                <a:spcPts val="1500"/>
              </a:spcAft>
              <a:buFont typeface="Arial" panose="020B0604020202020204" pitchFamily="34" charset="0"/>
              <a:buChar char="•"/>
            </a:pPr>
            <a:r>
              <a:rPr lang="en-US" sz="2800" dirty="0" smtClean="0"/>
              <a:t>Activating front line staff to take action</a:t>
            </a:r>
          </a:p>
          <a:p>
            <a:pPr marL="520700" indent="-520700">
              <a:spcBef>
                <a:spcPct val="20000"/>
              </a:spcBef>
              <a:spcAft>
                <a:spcPts val="1500"/>
              </a:spcAft>
              <a:buFont typeface="Arial" panose="020B0604020202020204" pitchFamily="34" charset="0"/>
              <a:buChar char="•"/>
            </a:pPr>
            <a:r>
              <a:rPr lang="en-US" sz="2800" dirty="0" smtClean="0"/>
              <a:t>Contributing to efforts focused on reducing avoidable hospital readmissions</a:t>
            </a:r>
          </a:p>
          <a:p>
            <a:pPr marL="520700" indent="-520700">
              <a:spcBef>
                <a:spcPct val="20000"/>
              </a:spcBef>
              <a:spcAft>
                <a:spcPts val="1500"/>
              </a:spcAft>
              <a:buFont typeface="Arial" panose="020B0604020202020204" pitchFamily="34" charset="0"/>
              <a:buChar char="•"/>
            </a:pPr>
            <a:r>
              <a:rPr lang="en-US" sz="2800" dirty="0" smtClean="0"/>
              <a:t>Learning we need to focus on managers too</a:t>
            </a:r>
            <a:endParaRPr lang="en-US" sz="2800" dirty="0"/>
          </a:p>
          <a:p>
            <a:pPr marL="520700" indent="-520700">
              <a:spcBef>
                <a:spcPct val="20000"/>
              </a:spcBef>
              <a:spcAft>
                <a:spcPts val="1500"/>
              </a:spcAft>
              <a:buFont typeface="Arial" panose="020B0604020202020204" pitchFamily="34" charset="0"/>
              <a:buChar char="•"/>
            </a:pPr>
            <a:r>
              <a:rPr lang="en-US" sz="2800" dirty="0" smtClean="0"/>
              <a:t>Integrating </a:t>
            </a:r>
            <a:r>
              <a:rPr lang="en-US" sz="2800" dirty="0"/>
              <a:t>training into 5 year Delivery System </a:t>
            </a:r>
            <a:r>
              <a:rPr lang="en-US" sz="2800" dirty="0" smtClean="0"/>
              <a:t>Transformation </a:t>
            </a:r>
            <a:r>
              <a:rPr lang="en-US" sz="2800" dirty="0"/>
              <a:t>Initiative </a:t>
            </a:r>
          </a:p>
        </p:txBody>
      </p:sp>
    </p:spTree>
    <p:extLst>
      <p:ext uri="{BB962C8B-B14F-4D97-AF65-F5344CB8AC3E}">
        <p14:creationId xmlns:p14="http://schemas.microsoft.com/office/powerpoint/2010/main" val="321219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756"/>
            <a:ext cx="8229600" cy="1143000"/>
          </a:xfrm>
        </p:spPr>
        <p:txBody>
          <a:bodyPr>
            <a:noAutofit/>
          </a:bodyPr>
          <a:lstStyle/>
          <a:p>
            <a:r>
              <a:rPr lang="en-US" sz="3600" b="1" dirty="0" smtClean="0">
                <a:latin typeface="Arial" pitchFamily="34" charset="0"/>
                <a:cs typeface="Arial" pitchFamily="34" charset="0"/>
              </a:rPr>
              <a:t>Increasing Mutual Respect</a:t>
            </a:r>
            <a:endParaRPr lang="en-US" sz="3600" b="1" dirty="0">
              <a:latin typeface="Arial" pitchFamily="34" charset="0"/>
              <a:cs typeface="Arial" pitchFamily="34" charset="0"/>
            </a:endParaRPr>
          </a:p>
        </p:txBody>
      </p:sp>
      <p:sp>
        <p:nvSpPr>
          <p:cNvPr id="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4" name="Slide Number Placeholder 3"/>
          <p:cNvSpPr>
            <a:spLocks noGrp="1"/>
          </p:cNvSpPr>
          <p:nvPr>
            <p:ph type="sldNum" sz="quarter" idx="12"/>
          </p:nvPr>
        </p:nvSpPr>
        <p:spPr/>
        <p:txBody>
          <a:bodyPr/>
          <a:lstStyle/>
          <a:p>
            <a:fld id="{AF1E1921-5C9F-4156-9069-321887CF150E}" type="slidenum">
              <a:rPr lang="en-US" smtClean="0"/>
              <a:t>35</a:t>
            </a:fld>
            <a:endParaRPr lang="en-US"/>
          </a:p>
        </p:txBody>
      </p:sp>
      <p:sp>
        <p:nvSpPr>
          <p:cNvPr id="16" name="Rectangle 15"/>
          <p:cNvSpPr/>
          <p:nvPr/>
        </p:nvSpPr>
        <p:spPr>
          <a:xfrm>
            <a:off x="609600" y="2085969"/>
            <a:ext cx="8174636" cy="3944157"/>
          </a:xfrm>
          <a:prstGeom prst="rect">
            <a:avLst/>
          </a:prstGeom>
        </p:spPr>
        <p:txBody>
          <a:bodyPr wrap="square">
            <a:spAutoFit/>
          </a:bodyPr>
          <a:lstStyle/>
          <a:p>
            <a:pPr marL="520700" indent="-520700">
              <a:spcBef>
                <a:spcPct val="20000"/>
              </a:spcBef>
              <a:spcAft>
                <a:spcPts val="1500"/>
              </a:spcAft>
              <a:buFont typeface="Arial" panose="020B0604020202020204" pitchFamily="34" charset="0"/>
              <a:buChar char="•"/>
            </a:pPr>
            <a:r>
              <a:rPr lang="en-US" sz="2800" dirty="0" smtClean="0">
                <a:latin typeface="Arial" panose="020B0604020202020204" pitchFamily="34" charset="0"/>
                <a:cs typeface="Arial" panose="020B0604020202020204" pitchFamily="34" charset="0"/>
              </a:rPr>
              <a:t>Focusing on patient-centered care leads to increased respect</a:t>
            </a:r>
          </a:p>
          <a:p>
            <a:pPr marL="520700" indent="-520700">
              <a:spcBef>
                <a:spcPct val="20000"/>
              </a:spcBef>
              <a:spcAft>
                <a:spcPts val="1500"/>
              </a:spcAft>
              <a:buFont typeface="Arial" panose="020B0604020202020204" pitchFamily="34" charset="0"/>
              <a:buChar char="•"/>
            </a:pPr>
            <a:r>
              <a:rPr lang="en-US" sz="2800" dirty="0">
                <a:latin typeface="Arial" panose="020B0604020202020204" pitchFamily="34" charset="0"/>
                <a:cs typeface="Arial" panose="020B0604020202020204" pitchFamily="34" charset="0"/>
              </a:rPr>
              <a:t>Increased respect leading to more effective cross continuum </a:t>
            </a:r>
            <a:r>
              <a:rPr lang="en-US" sz="2800" dirty="0" smtClean="0">
                <a:latin typeface="Arial" panose="020B0604020202020204" pitchFamily="34" charset="0"/>
                <a:cs typeface="Arial" panose="020B0604020202020204" pitchFamily="34" charset="0"/>
              </a:rPr>
              <a:t>communications</a:t>
            </a:r>
            <a:endParaRPr lang="en-US" sz="2800" dirty="0">
              <a:latin typeface="+mn-lt"/>
            </a:endParaRPr>
          </a:p>
          <a:p>
            <a:pPr marL="520700" indent="-520700">
              <a:spcBef>
                <a:spcPct val="20000"/>
              </a:spcBef>
              <a:spcAft>
                <a:spcPts val="1500"/>
              </a:spcAft>
              <a:buFont typeface="Arial" panose="020B0604020202020204" pitchFamily="34" charset="0"/>
              <a:buChar char="•"/>
            </a:pPr>
            <a:r>
              <a:rPr lang="en-US" sz="2800" dirty="0" smtClean="0"/>
              <a:t>Breaking down historical/cultural </a:t>
            </a:r>
            <a:r>
              <a:rPr lang="en-US" sz="2800" dirty="0"/>
              <a:t>hierarchies </a:t>
            </a:r>
            <a:r>
              <a:rPr lang="en-US" sz="2800" dirty="0" smtClean="0"/>
              <a:t>nurses </a:t>
            </a:r>
            <a:r>
              <a:rPr lang="en-US" sz="2800" dirty="0"/>
              <a:t>give to </a:t>
            </a:r>
            <a:r>
              <a:rPr lang="en-US" sz="2800" dirty="0" smtClean="0"/>
              <a:t>roles </a:t>
            </a:r>
            <a:r>
              <a:rPr lang="en-US" sz="2800" dirty="0"/>
              <a:t>across the continuum</a:t>
            </a:r>
          </a:p>
          <a:p>
            <a:pPr marL="520700" indent="-520700">
              <a:spcBef>
                <a:spcPct val="20000"/>
              </a:spcBef>
              <a:spcAft>
                <a:spcPts val="1500"/>
              </a:spcAft>
              <a:buFont typeface="Arial" panose="020B0604020202020204" pitchFamily="34" charset="0"/>
              <a:buChar char="•"/>
            </a:pPr>
            <a:r>
              <a:rPr lang="en-US" sz="2800" dirty="0" smtClean="0"/>
              <a:t>Recognized as innovative approach</a:t>
            </a:r>
          </a:p>
        </p:txBody>
      </p:sp>
    </p:spTree>
    <p:extLst>
      <p:ext uri="{BB962C8B-B14F-4D97-AF65-F5344CB8AC3E}">
        <p14:creationId xmlns:p14="http://schemas.microsoft.com/office/powerpoint/2010/main" val="421666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756"/>
            <a:ext cx="8229600" cy="1143000"/>
          </a:xfrm>
        </p:spPr>
        <p:txBody>
          <a:bodyPr>
            <a:noAutofit/>
          </a:bodyPr>
          <a:lstStyle/>
          <a:p>
            <a:r>
              <a:rPr lang="en-US" sz="3600" b="1" dirty="0" smtClean="0">
                <a:latin typeface="Arial" pitchFamily="34" charset="0"/>
                <a:cs typeface="Arial" pitchFamily="34" charset="0"/>
              </a:rPr>
              <a:t>Improving Coordination &amp; Collaboration</a:t>
            </a:r>
            <a:endParaRPr lang="en-US" sz="3600" b="1" dirty="0">
              <a:latin typeface="Arial" pitchFamily="34" charset="0"/>
              <a:cs typeface="Arial" pitchFamily="34" charset="0"/>
            </a:endParaRPr>
          </a:p>
        </p:txBody>
      </p:sp>
      <p:sp>
        <p:nvSpPr>
          <p:cNvPr id="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4" name="Slide Number Placeholder 3"/>
          <p:cNvSpPr>
            <a:spLocks noGrp="1"/>
          </p:cNvSpPr>
          <p:nvPr>
            <p:ph type="sldNum" sz="quarter" idx="12"/>
          </p:nvPr>
        </p:nvSpPr>
        <p:spPr/>
        <p:txBody>
          <a:bodyPr/>
          <a:lstStyle/>
          <a:p>
            <a:fld id="{AF1E1921-5C9F-4156-9069-321887CF150E}" type="slidenum">
              <a:rPr lang="en-US" smtClean="0"/>
              <a:t>36</a:t>
            </a:fld>
            <a:endParaRPr lang="en-US"/>
          </a:p>
        </p:txBody>
      </p:sp>
      <p:sp>
        <p:nvSpPr>
          <p:cNvPr id="16" name="Rectangle 15"/>
          <p:cNvSpPr/>
          <p:nvPr/>
        </p:nvSpPr>
        <p:spPr>
          <a:xfrm>
            <a:off x="411136" y="2310821"/>
            <a:ext cx="8264577" cy="3665619"/>
          </a:xfrm>
          <a:prstGeom prst="rect">
            <a:avLst/>
          </a:prstGeom>
        </p:spPr>
        <p:txBody>
          <a:bodyPr wrap="square">
            <a:spAutoFit/>
          </a:bodyPr>
          <a:lstStyle/>
          <a:p>
            <a:pPr marL="520700" indent="-520700">
              <a:spcBef>
                <a:spcPct val="20000"/>
              </a:spcBef>
              <a:spcAft>
                <a:spcPts val="1500"/>
              </a:spcAft>
              <a:buFont typeface="Arial" panose="020B0604020202020204" pitchFamily="34" charset="0"/>
              <a:buChar char="•"/>
            </a:pPr>
            <a:r>
              <a:rPr lang="en-US" sz="2800" dirty="0" smtClean="0"/>
              <a:t>Gaining shared </a:t>
            </a:r>
            <a:r>
              <a:rPr lang="en-US" sz="2800" dirty="0"/>
              <a:t>knowledge </a:t>
            </a:r>
            <a:r>
              <a:rPr lang="en-US" sz="2800" dirty="0" smtClean="0"/>
              <a:t>leads to shared patient goals </a:t>
            </a:r>
          </a:p>
          <a:p>
            <a:pPr marL="520700" indent="-520700">
              <a:spcBef>
                <a:spcPct val="20000"/>
              </a:spcBef>
              <a:spcAft>
                <a:spcPts val="1500"/>
              </a:spcAft>
              <a:buFont typeface="Arial" panose="020B0604020202020204" pitchFamily="34" charset="0"/>
              <a:buChar char="•"/>
            </a:pPr>
            <a:r>
              <a:rPr lang="en-US" sz="2800" dirty="0"/>
              <a:t>B</a:t>
            </a:r>
            <a:r>
              <a:rPr lang="en-US" sz="2800" dirty="0" smtClean="0"/>
              <a:t>etter </a:t>
            </a:r>
            <a:r>
              <a:rPr lang="en-US" sz="2800" dirty="0"/>
              <a:t>prepared workforce </a:t>
            </a:r>
            <a:r>
              <a:rPr lang="en-US" sz="2800" dirty="0" smtClean="0"/>
              <a:t>seeing </a:t>
            </a:r>
            <a:r>
              <a:rPr lang="en-US" sz="2800" dirty="0"/>
              <a:t>connection between collaboration, communication and patient safety</a:t>
            </a:r>
          </a:p>
          <a:p>
            <a:pPr marL="520700" indent="-520700">
              <a:spcBef>
                <a:spcPct val="20000"/>
              </a:spcBef>
              <a:spcAft>
                <a:spcPts val="1500"/>
              </a:spcAft>
              <a:buFont typeface="Arial" panose="020B0604020202020204" pitchFamily="34" charset="0"/>
              <a:buChar char="•"/>
            </a:pPr>
            <a:r>
              <a:rPr lang="en-US" sz="2800" dirty="0" smtClean="0"/>
              <a:t>Identifying new ways to collaborate with cross continuum partners (e.g., CHF </a:t>
            </a:r>
            <a:r>
              <a:rPr lang="en-US" sz="2800" dirty="0" err="1" smtClean="0"/>
              <a:t>Bootcamp</a:t>
            </a:r>
            <a:r>
              <a:rPr lang="en-US" sz="2800" dirty="0" smtClean="0"/>
              <a:t>)</a:t>
            </a:r>
          </a:p>
        </p:txBody>
      </p:sp>
    </p:spTree>
    <p:extLst>
      <p:ext uri="{BB962C8B-B14F-4D97-AF65-F5344CB8AC3E}">
        <p14:creationId xmlns:p14="http://schemas.microsoft.com/office/powerpoint/2010/main" val="71762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756"/>
            <a:ext cx="8229600" cy="1143000"/>
          </a:xfrm>
        </p:spPr>
        <p:txBody>
          <a:bodyPr>
            <a:noAutofit/>
          </a:bodyPr>
          <a:lstStyle/>
          <a:p>
            <a:r>
              <a:rPr lang="en-US" sz="3600" b="1" dirty="0" smtClean="0">
                <a:latin typeface="Arial" pitchFamily="34" charset="0"/>
                <a:cs typeface="Arial" pitchFamily="34" charset="0"/>
              </a:rPr>
              <a:t>Demonstrating Nurse-Led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Quality Improvement</a:t>
            </a:r>
            <a:endParaRPr lang="en-US" sz="3600" b="1" dirty="0">
              <a:latin typeface="Arial" pitchFamily="34" charset="0"/>
              <a:cs typeface="Arial" pitchFamily="34" charset="0"/>
            </a:endParaRPr>
          </a:p>
        </p:txBody>
      </p:sp>
      <p:sp>
        <p:nvSpPr>
          <p:cNvPr id="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4" name="Slide Number Placeholder 3"/>
          <p:cNvSpPr>
            <a:spLocks noGrp="1"/>
          </p:cNvSpPr>
          <p:nvPr>
            <p:ph type="sldNum" sz="quarter" idx="12"/>
          </p:nvPr>
        </p:nvSpPr>
        <p:spPr/>
        <p:txBody>
          <a:bodyPr/>
          <a:lstStyle/>
          <a:p>
            <a:fld id="{AF1E1921-5C9F-4156-9069-321887CF150E}" type="slidenum">
              <a:rPr lang="en-US" smtClean="0"/>
              <a:t>37</a:t>
            </a:fld>
            <a:endParaRPr lang="en-US" dirty="0"/>
          </a:p>
        </p:txBody>
      </p:sp>
      <p:sp>
        <p:nvSpPr>
          <p:cNvPr id="16" name="Rectangle 15"/>
          <p:cNvSpPr/>
          <p:nvPr/>
        </p:nvSpPr>
        <p:spPr>
          <a:xfrm>
            <a:off x="609600" y="2403098"/>
            <a:ext cx="7964774" cy="4222694"/>
          </a:xfrm>
          <a:prstGeom prst="rect">
            <a:avLst/>
          </a:prstGeom>
        </p:spPr>
        <p:txBody>
          <a:bodyPr wrap="square">
            <a:spAutoFit/>
          </a:bodyPr>
          <a:lstStyle/>
          <a:p>
            <a:pPr marL="520700" indent="-520700">
              <a:spcBef>
                <a:spcPct val="20000"/>
              </a:spcBef>
              <a:spcAft>
                <a:spcPts val="1500"/>
              </a:spcAft>
              <a:buFont typeface="Arial" panose="020B0604020202020204" pitchFamily="34" charset="0"/>
              <a:buChar char="•"/>
            </a:pPr>
            <a:r>
              <a:rPr lang="en-US" sz="2800" dirty="0" smtClean="0"/>
              <a:t>Senior </a:t>
            </a:r>
            <a:r>
              <a:rPr lang="en-US" sz="2800" dirty="0"/>
              <a:t>administration </a:t>
            </a:r>
            <a:r>
              <a:rPr lang="en-US" sz="2800" dirty="0" smtClean="0"/>
              <a:t>supporting </a:t>
            </a:r>
            <a:r>
              <a:rPr lang="en-US" sz="2800" dirty="0"/>
              <a:t>training </a:t>
            </a:r>
            <a:endParaRPr lang="en-US" sz="2800" dirty="0" smtClean="0"/>
          </a:p>
          <a:p>
            <a:pPr marL="520700" indent="-520700">
              <a:spcBef>
                <a:spcPct val="20000"/>
              </a:spcBef>
              <a:spcAft>
                <a:spcPts val="1500"/>
              </a:spcAft>
              <a:buFont typeface="Arial" panose="020B0604020202020204" pitchFamily="34" charset="0"/>
              <a:buChar char="•"/>
            </a:pPr>
            <a:r>
              <a:rPr lang="en-US" sz="2800" dirty="0" smtClean="0"/>
              <a:t>Nurses </a:t>
            </a:r>
            <a:r>
              <a:rPr lang="en-US" sz="2800" dirty="0"/>
              <a:t>recognizing their own power to lead, increase quality of </a:t>
            </a:r>
            <a:r>
              <a:rPr lang="en-US" sz="2800" dirty="0" smtClean="0"/>
              <a:t>care and reduce costs </a:t>
            </a:r>
          </a:p>
          <a:p>
            <a:pPr marL="520700" indent="-520700">
              <a:spcBef>
                <a:spcPct val="20000"/>
              </a:spcBef>
              <a:spcAft>
                <a:spcPts val="1500"/>
              </a:spcAft>
              <a:buFont typeface="Arial" panose="020B0604020202020204" pitchFamily="34" charset="0"/>
              <a:buChar char="•"/>
            </a:pPr>
            <a:r>
              <a:rPr lang="en-US" sz="2800" dirty="0" smtClean="0"/>
              <a:t>Successfully reinstating “warm hand off” with cross continuum partners</a:t>
            </a:r>
          </a:p>
          <a:p>
            <a:pPr marL="520700" lvl="0" indent="-520700">
              <a:spcBef>
                <a:spcPct val="20000"/>
              </a:spcBef>
              <a:spcAft>
                <a:spcPts val="1500"/>
              </a:spcAft>
              <a:buFont typeface="Arial" panose="020B0604020202020204" pitchFamily="34" charset="0"/>
              <a:buChar char="•"/>
            </a:pPr>
            <a:r>
              <a:rPr lang="en-US" sz="2800" dirty="0" smtClean="0"/>
              <a:t>Integrating training into new hire orientation</a:t>
            </a:r>
            <a:endParaRPr lang="en-US" sz="2800" dirty="0"/>
          </a:p>
          <a:p>
            <a:pPr marL="520700" indent="-520700">
              <a:spcBef>
                <a:spcPct val="20000"/>
              </a:spcBef>
              <a:spcAft>
                <a:spcPts val="1500"/>
              </a:spcAft>
              <a:buFont typeface="Arial" panose="020B0604020202020204" pitchFamily="34" charset="0"/>
              <a:buChar char="•"/>
            </a:pPr>
            <a:endParaRPr lang="en-US" sz="2800" dirty="0">
              <a:latin typeface="+mn-lt"/>
            </a:endParaRPr>
          </a:p>
        </p:txBody>
      </p:sp>
    </p:spTree>
    <p:extLst>
      <p:ext uri="{BB962C8B-B14F-4D97-AF65-F5344CB8AC3E}">
        <p14:creationId xmlns:p14="http://schemas.microsoft.com/office/powerpoint/2010/main" val="41982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756"/>
            <a:ext cx="8229600" cy="1143000"/>
          </a:xfrm>
        </p:spPr>
        <p:txBody>
          <a:bodyPr>
            <a:noAutofit/>
          </a:bodyPr>
          <a:lstStyle/>
          <a:p>
            <a:r>
              <a:rPr lang="en-US" sz="3600" b="1" dirty="0" smtClean="0">
                <a:latin typeface="Arial" pitchFamily="34" charset="0"/>
                <a:cs typeface="Arial" pitchFamily="34" charset="0"/>
              </a:rPr>
              <a:t>How Can Your Organization Benefit?</a:t>
            </a:r>
            <a:endParaRPr lang="en-US" sz="3600" b="1" dirty="0">
              <a:latin typeface="Arial" pitchFamily="34" charset="0"/>
              <a:cs typeface="Arial" pitchFamily="34" charset="0"/>
            </a:endParaRPr>
          </a:p>
        </p:txBody>
      </p:sp>
      <p:sp>
        <p:nvSpPr>
          <p:cNvPr id="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8" name="Content Placeholder 2"/>
          <p:cNvSpPr>
            <a:spLocks noGrp="1"/>
          </p:cNvSpPr>
          <p:nvPr>
            <p:ph idx="1"/>
          </p:nvPr>
        </p:nvSpPr>
        <p:spPr>
          <a:xfrm>
            <a:off x="658686" y="2203556"/>
            <a:ext cx="8170520" cy="3213604"/>
          </a:xfrm>
        </p:spPr>
        <p:txBody>
          <a:bodyPr>
            <a:noAutofit/>
          </a:bodyPr>
          <a:lstStyle/>
          <a:p>
            <a:pPr marL="514350" indent="-514350">
              <a:spcBef>
                <a:spcPts val="500"/>
              </a:spcBef>
              <a:spcAft>
                <a:spcPts val="1200"/>
              </a:spcAft>
              <a:buFont typeface="+mj-lt"/>
              <a:buAutoNum type="arabicPeriod"/>
            </a:pPr>
            <a:r>
              <a:rPr lang="en-US" sz="2800" dirty="0" smtClean="0"/>
              <a:t>Attend May </a:t>
            </a:r>
            <a:r>
              <a:rPr lang="en-US" sz="2800" dirty="0" smtClean="0"/>
              <a:t>13th </a:t>
            </a:r>
            <a:r>
              <a:rPr lang="en-US" sz="2800" dirty="0" smtClean="0"/>
              <a:t>Train-the-Trainer session</a:t>
            </a:r>
          </a:p>
          <a:p>
            <a:pPr marL="514350" indent="-514350">
              <a:spcBef>
                <a:spcPts val="500"/>
              </a:spcBef>
              <a:spcAft>
                <a:spcPts val="1200"/>
              </a:spcAft>
              <a:buFont typeface="+mj-lt"/>
              <a:buAutoNum type="arabicPeriod"/>
            </a:pPr>
            <a:r>
              <a:rPr lang="en-US" sz="2800" dirty="0" smtClean="0"/>
              <a:t>Use curriculum with cross continuum partners</a:t>
            </a:r>
          </a:p>
          <a:p>
            <a:pPr marL="514350" indent="-514350">
              <a:spcBef>
                <a:spcPts val="500"/>
              </a:spcBef>
              <a:spcAft>
                <a:spcPts val="1200"/>
              </a:spcAft>
              <a:buFont typeface="+mj-lt"/>
              <a:buAutoNum type="arabicPeriod"/>
            </a:pPr>
            <a:r>
              <a:rPr lang="en-US" sz="2800" dirty="0"/>
              <a:t>E</a:t>
            </a:r>
            <a:r>
              <a:rPr lang="en-US" sz="2800" dirty="0" smtClean="0"/>
              <a:t>ngage in </a:t>
            </a:r>
            <a:r>
              <a:rPr lang="en-US" sz="2800" i="1" dirty="0" smtClean="0"/>
              <a:t>future</a:t>
            </a:r>
            <a:r>
              <a:rPr lang="en-US" sz="2800" dirty="0" smtClean="0"/>
              <a:t> Community of Practice</a:t>
            </a:r>
          </a:p>
          <a:p>
            <a:pPr marL="514350" indent="-514350">
              <a:spcBef>
                <a:spcPts val="500"/>
              </a:spcBef>
              <a:spcAft>
                <a:spcPts val="1200"/>
              </a:spcAft>
              <a:buFont typeface="+mj-lt"/>
              <a:buAutoNum type="arabicPeriod"/>
            </a:pPr>
            <a:r>
              <a:rPr lang="en-US" sz="2800" dirty="0" smtClean="0"/>
              <a:t>Become a Phase </a:t>
            </a:r>
            <a:r>
              <a:rPr lang="en-US" sz="2800" dirty="0"/>
              <a:t>2 </a:t>
            </a:r>
            <a:r>
              <a:rPr lang="en-US" sz="2800" dirty="0" smtClean="0"/>
              <a:t>partner organization</a:t>
            </a:r>
          </a:p>
          <a:p>
            <a:pPr lvl="1">
              <a:spcBef>
                <a:spcPts val="500"/>
              </a:spcBef>
              <a:spcAft>
                <a:spcPts val="500"/>
              </a:spcAft>
              <a:buFont typeface="Arial" panose="020B0604020202020204" pitchFamily="34" charset="0"/>
              <a:buChar char="•"/>
            </a:pPr>
            <a:r>
              <a:rPr lang="en-US" dirty="0" smtClean="0"/>
              <a:t>Healthcare Workforce Transformation Fund</a:t>
            </a:r>
          </a:p>
          <a:p>
            <a:pPr lvl="1">
              <a:spcBef>
                <a:spcPts val="500"/>
              </a:spcBef>
              <a:spcAft>
                <a:spcPts val="1600"/>
              </a:spcAft>
              <a:buFont typeface="Arial" panose="020B0604020202020204" pitchFamily="34" charset="0"/>
              <a:buChar char="•"/>
            </a:pPr>
            <a:r>
              <a:rPr lang="en-US" dirty="0" smtClean="0"/>
              <a:t>Evaluate linkage to readmissions &amp; patient outcomes</a:t>
            </a:r>
            <a:endParaRPr lang="en-US" dirty="0"/>
          </a:p>
        </p:txBody>
      </p:sp>
      <p:sp>
        <p:nvSpPr>
          <p:cNvPr id="3" name="Slide Number Placeholder 2"/>
          <p:cNvSpPr>
            <a:spLocks noGrp="1"/>
          </p:cNvSpPr>
          <p:nvPr>
            <p:ph type="sldNum" sz="quarter" idx="12"/>
          </p:nvPr>
        </p:nvSpPr>
        <p:spPr/>
        <p:txBody>
          <a:bodyPr/>
          <a:lstStyle/>
          <a:p>
            <a:fld id="{AF1E1921-5C9F-4156-9069-321887CF150E}" type="slidenum">
              <a:rPr lang="en-US" smtClean="0"/>
              <a:t>38</a:t>
            </a:fld>
            <a:endParaRPr lang="en-US"/>
          </a:p>
        </p:txBody>
      </p:sp>
    </p:spTree>
    <p:extLst>
      <p:ext uri="{BB962C8B-B14F-4D97-AF65-F5344CB8AC3E}">
        <p14:creationId xmlns:p14="http://schemas.microsoft.com/office/powerpoint/2010/main" val="4143440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756"/>
            <a:ext cx="8229600" cy="1143000"/>
          </a:xfrm>
        </p:spPr>
        <p:txBody>
          <a:bodyPr>
            <a:noAutofit/>
          </a:bodyPr>
          <a:lstStyle/>
          <a:p>
            <a:r>
              <a:rPr lang="en-US" sz="3600" b="1" dirty="0" smtClean="0">
                <a:latin typeface="Arial" pitchFamily="34" charset="0"/>
                <a:cs typeface="Arial" pitchFamily="34" charset="0"/>
              </a:rPr>
              <a:t>More Information?</a:t>
            </a:r>
            <a:endParaRPr lang="en-US" sz="3600" b="1" dirty="0">
              <a:latin typeface="Arial" pitchFamily="34" charset="0"/>
              <a:cs typeface="Arial" pitchFamily="34" charset="0"/>
            </a:endParaRPr>
          </a:p>
        </p:txBody>
      </p:sp>
      <p:sp>
        <p:nvSpPr>
          <p:cNvPr id="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ea typeface="ＭＳ Ｐゴシック" charset="-128"/>
              </a:rPr>
              <a:t>Care Transitions Education Project</a:t>
            </a:r>
          </a:p>
        </p:txBody>
      </p:sp>
      <p:sp>
        <p:nvSpPr>
          <p:cNvPr id="8" name="Content Placeholder 2"/>
          <p:cNvSpPr>
            <a:spLocks noGrp="1"/>
          </p:cNvSpPr>
          <p:nvPr>
            <p:ph idx="1"/>
          </p:nvPr>
        </p:nvSpPr>
        <p:spPr>
          <a:xfrm>
            <a:off x="658686" y="2203556"/>
            <a:ext cx="8170520" cy="3213604"/>
          </a:xfrm>
        </p:spPr>
        <p:txBody>
          <a:bodyPr>
            <a:noAutofit/>
          </a:bodyPr>
          <a:lstStyle/>
          <a:p>
            <a:pPr lvl="0">
              <a:spcAft>
                <a:spcPts val="800"/>
              </a:spcAft>
            </a:pPr>
            <a:r>
              <a:rPr lang="en-US" sz="2800" dirty="0"/>
              <a:t>Kelly Aiken, Project Director, Regional Employment Board of Hampden </a:t>
            </a:r>
            <a:r>
              <a:rPr lang="en-US" sz="2800" dirty="0" smtClean="0"/>
              <a:t>County, </a:t>
            </a:r>
            <a:r>
              <a:rPr lang="en-US" sz="2800" u="sng" dirty="0">
                <a:hlinkClick r:id="rId3"/>
              </a:rPr>
              <a:t>kaiken@rebhc.org</a:t>
            </a:r>
            <a:r>
              <a:rPr lang="en-US" sz="2800" dirty="0"/>
              <a:t> or 413-755-1369</a:t>
            </a:r>
          </a:p>
          <a:p>
            <a:pPr lvl="0">
              <a:spcAft>
                <a:spcPts val="800"/>
              </a:spcAft>
            </a:pPr>
            <a:r>
              <a:rPr lang="en-US" sz="2800" dirty="0"/>
              <a:t>Carolyn Blanks, Executive Director, Mass Senior Care </a:t>
            </a:r>
            <a:r>
              <a:rPr lang="en-US" sz="2800" dirty="0" smtClean="0"/>
              <a:t>Foundation,  </a:t>
            </a:r>
            <a:r>
              <a:rPr lang="en-US" sz="2800" u="sng" dirty="0">
                <a:hlinkClick r:id="rId4"/>
              </a:rPr>
              <a:t>cblanks@maseniorcare.org</a:t>
            </a:r>
            <a:r>
              <a:rPr lang="en-US" sz="2800" dirty="0"/>
              <a:t> or </a:t>
            </a:r>
            <a:r>
              <a:rPr lang="en-US" sz="2800" dirty="0" smtClean="0"/>
              <a:t>           617-558-0202</a:t>
            </a:r>
          </a:p>
          <a:p>
            <a:r>
              <a:rPr lang="en-US" sz="2800" u="sng" dirty="0" smtClean="0">
                <a:hlinkClick r:id="rId5"/>
              </a:rPr>
              <a:t>maseniorcarefoundation.org/Initiatives/Care_Transitions.aspx</a:t>
            </a:r>
            <a:endParaRPr lang="en-US" sz="2800" dirty="0"/>
          </a:p>
          <a:p>
            <a:pPr lvl="0"/>
            <a:endParaRPr lang="en-US" sz="2800" i="1" dirty="0" smtClean="0"/>
          </a:p>
          <a:p>
            <a:pPr lvl="0"/>
            <a:endParaRPr lang="en-US" sz="2800" dirty="0"/>
          </a:p>
          <a:p>
            <a:pPr marL="0" lvl="0" indent="0">
              <a:buNone/>
            </a:pPr>
            <a:endParaRPr lang="en-US" sz="2800" dirty="0"/>
          </a:p>
        </p:txBody>
      </p:sp>
      <p:sp>
        <p:nvSpPr>
          <p:cNvPr id="3" name="Slide Number Placeholder 2"/>
          <p:cNvSpPr>
            <a:spLocks noGrp="1"/>
          </p:cNvSpPr>
          <p:nvPr>
            <p:ph type="sldNum" sz="quarter" idx="12"/>
          </p:nvPr>
        </p:nvSpPr>
        <p:spPr/>
        <p:txBody>
          <a:bodyPr/>
          <a:lstStyle/>
          <a:p>
            <a:fld id="{AF1E1921-5C9F-4156-9069-321887CF150E}" type="slidenum">
              <a:rPr lang="en-US" smtClean="0"/>
              <a:t>39</a:t>
            </a:fld>
            <a:endParaRPr lang="en-US"/>
          </a:p>
        </p:txBody>
      </p:sp>
      <p:sp>
        <p:nvSpPr>
          <p:cNvPr id="4" name="Rectangle 3"/>
          <p:cNvSpPr/>
          <p:nvPr/>
        </p:nvSpPr>
        <p:spPr>
          <a:xfrm>
            <a:off x="1090246" y="5317475"/>
            <a:ext cx="6534444" cy="523220"/>
          </a:xfrm>
          <a:prstGeom prst="rect">
            <a:avLst/>
          </a:prstGeom>
        </p:spPr>
        <p:txBody>
          <a:bodyPr wrap="square">
            <a:spAutoFit/>
          </a:bodyPr>
          <a:lstStyle/>
          <a:p>
            <a:r>
              <a:rPr lang="en-US" sz="2800" dirty="0"/>
              <a:t> </a:t>
            </a:r>
          </a:p>
        </p:txBody>
      </p:sp>
    </p:spTree>
    <p:extLst>
      <p:ext uri="{BB962C8B-B14F-4D97-AF65-F5344CB8AC3E}">
        <p14:creationId xmlns:p14="http://schemas.microsoft.com/office/powerpoint/2010/main" val="1930362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82074" y="2523352"/>
            <a:ext cx="4257993" cy="518951"/>
            <a:chOff x="4601845" y="4815205"/>
            <a:chExt cx="4257993" cy="518951"/>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845" y="4815205"/>
              <a:ext cx="4217988" cy="518951"/>
            </a:xfrm>
            <a:prstGeom prst="rect">
              <a:avLst/>
            </a:prstGeom>
          </p:spPr>
        </p:pic>
        <p:sp>
          <p:nvSpPr>
            <p:cNvPr id="9" name="Rectangle 8"/>
            <p:cNvSpPr/>
            <p:nvPr/>
          </p:nvSpPr>
          <p:spPr>
            <a:xfrm>
              <a:off x="8229600" y="4815205"/>
              <a:ext cx="630238" cy="518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605" y="1986204"/>
            <a:ext cx="3635430" cy="676656"/>
          </a:xfrm>
          <a:prstGeom prst="rect">
            <a:avLst/>
          </a:prstGeom>
        </p:spPr>
      </p:pic>
      <p:sp>
        <p:nvSpPr>
          <p:cNvPr id="35"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ndParaRPr>
          </a:p>
        </p:txBody>
      </p:sp>
      <p:sp>
        <p:nvSpPr>
          <p:cNvPr id="36"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white"/>
                </a:solidFill>
                <a:latin typeface="Calibri" pitchFamily="34" charset="0"/>
              </a:rPr>
              <a:t>Care Transitions Education Project</a:t>
            </a:r>
          </a:p>
        </p:txBody>
      </p:sp>
      <p:pic>
        <p:nvPicPr>
          <p:cNvPr id="38" name="Picture 23" descr="mass senior care"/>
          <p:cNvPicPr>
            <a:picLocks noChangeAspect="1" noChangeArrowheads="1"/>
          </p:cNvPicPr>
          <p:nvPr/>
        </p:nvPicPr>
        <p:blipFill>
          <a:blip r:embed="rId5" cstate="print">
            <a:extLst>
              <a:ext uri="{28A0092B-C50C-407E-A947-70E740481C1C}">
                <a14:useLocalDpi xmlns:a14="http://schemas.microsoft.com/office/drawing/2010/main" val="0"/>
              </a:ext>
            </a:extLst>
          </a:blip>
          <a:srcRect l="2899" r="75352" b="3841"/>
          <a:stretch>
            <a:fillRect/>
          </a:stretch>
        </p:blipFill>
        <p:spPr bwMode="auto">
          <a:xfrm>
            <a:off x="258763" y="4567206"/>
            <a:ext cx="11430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728" descr="stcc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1887" y="3687868"/>
            <a:ext cx="2181451" cy="64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33" descr="holyoke medical cen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887" y="3296981"/>
            <a:ext cx="3032393" cy="5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37" descr="top_mercylogo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161" b="23455"/>
          <a:stretch/>
        </p:blipFill>
        <p:spPr bwMode="auto">
          <a:xfrm>
            <a:off x="4271953" y="6022087"/>
            <a:ext cx="1838325" cy="5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40" descr="noble2007logo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102" y="3992880"/>
            <a:ext cx="2769824" cy="54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8" descr="Holyoke Health Center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5806" y="2164080"/>
            <a:ext cx="15446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39" descr="elms college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77028" y="3042303"/>
            <a:ext cx="1313520" cy="50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2" descr="Kindred Hospital Park View"/>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5050" y="2964209"/>
            <a:ext cx="15049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3"/>
          <p:cNvPicPr>
            <a:picLocks noChangeAspect="1" noChangeArrowheads="1"/>
          </p:cNvPicPr>
          <p:nvPr/>
        </p:nvPicPr>
        <p:blipFill>
          <a:blip r:embed="rId13" cstate="print">
            <a:extLst>
              <a:ext uri="{28A0092B-C50C-407E-A947-70E740481C1C}">
                <a14:useLocalDpi xmlns:a14="http://schemas.microsoft.com/office/drawing/2010/main" val="0"/>
              </a:ext>
            </a:extLst>
          </a:blip>
          <a:srcRect l="2509" t="11111" r="2194" b="11111"/>
          <a:stretch>
            <a:fillRect/>
          </a:stretch>
        </p:blipFill>
        <p:spPr bwMode="auto">
          <a:xfrm>
            <a:off x="1436700" y="4690900"/>
            <a:ext cx="2342087" cy="43143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4" descr="westfield state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89813" y="6204729"/>
            <a:ext cx="15525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88238" y="4411918"/>
            <a:ext cx="1633538" cy="782608"/>
          </a:xfrm>
          <a:prstGeom prst="rect">
            <a:avLst/>
          </a:prstGeom>
          <a:solidFill>
            <a:srgbClr val="64A880"/>
          </a:solidFill>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42762" y="4381768"/>
            <a:ext cx="1495380" cy="740569"/>
          </a:xfrm>
          <a:prstGeom prst="rect">
            <a:avLst/>
          </a:prstGeom>
        </p:spPr>
      </p:pic>
      <p:pic>
        <p:nvPicPr>
          <p:cNvPr id="34" name="Picture 8" descr="MassSeniorFoundation-logo"/>
          <p:cNvPicPr>
            <a:picLocks noChangeAspect="1" noChangeArrowheads="1"/>
          </p:cNvPicPr>
          <p:nvPr/>
        </p:nvPicPr>
        <p:blipFill>
          <a:blip r:embed="rId17" cstate="print"/>
          <a:srcRect/>
          <a:stretch>
            <a:fillRect/>
          </a:stretch>
        </p:blipFill>
        <p:spPr bwMode="auto">
          <a:xfrm>
            <a:off x="291777" y="747586"/>
            <a:ext cx="1349736" cy="1548176"/>
          </a:xfrm>
          <a:prstGeom prst="rect">
            <a:avLst/>
          </a:prstGeom>
          <a:noFill/>
          <a:ln w="9525">
            <a:noFill/>
            <a:miter lim="800000"/>
            <a:headEnd/>
            <a:tailEnd/>
          </a:ln>
        </p:spPr>
      </p:pic>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99881" y="1069384"/>
            <a:ext cx="1428750" cy="952500"/>
          </a:xfrm>
          <a:prstGeom prst="rect">
            <a:avLst/>
          </a:prstGeom>
        </p:spPr>
      </p:pic>
      <p:grpSp>
        <p:nvGrpSpPr>
          <p:cNvPr id="12" name="Group 11"/>
          <p:cNvGrpSpPr/>
          <p:nvPr/>
        </p:nvGrpSpPr>
        <p:grpSpPr>
          <a:xfrm>
            <a:off x="65360" y="5965815"/>
            <a:ext cx="3404212" cy="875120"/>
            <a:chOff x="132203" y="5816283"/>
            <a:chExt cx="3933702" cy="1011236"/>
          </a:xfrm>
        </p:grpSpPr>
        <p:pic>
          <p:nvPicPr>
            <p:cNvPr id="5" name="Picture 4"/>
            <p:cNvPicPr>
              <a:picLocks noChangeAspect="1"/>
            </p:cNvPicPr>
            <p:nvPr/>
          </p:nvPicPr>
          <p:blipFill rotWithShape="1">
            <a:blip r:embed="rId19" cstate="print">
              <a:extLst>
                <a:ext uri="{28A0092B-C50C-407E-A947-70E740481C1C}">
                  <a14:useLocalDpi xmlns:a14="http://schemas.microsoft.com/office/drawing/2010/main" val="0"/>
                </a:ext>
              </a:extLst>
            </a:blip>
            <a:srcRect l="-4903" r="4903"/>
            <a:stretch/>
          </p:blipFill>
          <p:spPr>
            <a:xfrm>
              <a:off x="132203" y="5816283"/>
              <a:ext cx="3749040" cy="811210"/>
            </a:xfrm>
            <a:prstGeom prst="rect">
              <a:avLst/>
            </a:prstGeom>
          </p:spPr>
        </p:pic>
        <p:sp>
          <p:nvSpPr>
            <p:cNvPr id="7" name="Rectangle 6"/>
            <p:cNvSpPr/>
            <p:nvPr/>
          </p:nvSpPr>
          <p:spPr>
            <a:xfrm>
              <a:off x="258763" y="6492146"/>
              <a:ext cx="3807142" cy="335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7997" y="2497636"/>
            <a:ext cx="2338388" cy="493570"/>
          </a:xfrm>
          <a:prstGeom prst="rect">
            <a:avLst/>
          </a:prstGeom>
        </p:spPr>
      </p:pic>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658028" y="3516659"/>
            <a:ext cx="1602105" cy="731628"/>
          </a:xfrm>
          <a:prstGeom prst="rect">
            <a:avLst/>
          </a:prstGeom>
        </p:spPr>
      </p:pic>
      <p:pic>
        <p:nvPicPr>
          <p:cNvPr id="80" name="Picture 734" descr="REB Logo 2"/>
          <p:cNvPicPr>
            <a:picLocks noChangeAspect="1" noChangeArrowheads="1"/>
          </p:cNvPicPr>
          <p:nvPr/>
        </p:nvPicPr>
        <p:blipFill>
          <a:blip r:embed="rId22" cstate="print">
            <a:extLst>
              <a:ext uri="{28A0092B-C50C-407E-A947-70E740481C1C}">
                <a14:useLocalDpi xmlns:a14="http://schemas.microsoft.com/office/drawing/2010/main" val="0"/>
              </a:ext>
            </a:extLst>
          </a:blip>
          <a:srcRect l="4829" t="6233" r="3421"/>
          <a:stretch>
            <a:fillRect/>
          </a:stretch>
        </p:blipFill>
        <p:spPr bwMode="auto">
          <a:xfrm>
            <a:off x="3361393" y="969036"/>
            <a:ext cx="1456667" cy="115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Slide Number Placeholder 44"/>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4</a:t>
            </a:fld>
            <a:endParaRPr lang="en-US" dirty="0">
              <a:solidFill>
                <a:prstClr val="black">
                  <a:tint val="75000"/>
                </a:prstClr>
              </a:solidFill>
            </a:endParaRPr>
          </a:p>
        </p:txBody>
      </p:sp>
      <p:pic>
        <p:nvPicPr>
          <p:cNvPr id="79" name="Picture 729" descr="Holyoke_log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64829" y="5335593"/>
            <a:ext cx="1591937" cy="57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7" descr="WM_Collaborative_logo"/>
          <p:cNvPicPr>
            <a:picLocks noChangeAspect="1" noChangeArrowheads="1"/>
          </p:cNvPicPr>
          <p:nvPr/>
        </p:nvPicPr>
        <p:blipFill>
          <a:blip r:embed="rId24" cstate="print"/>
          <a:srcRect l="14999" t="12500" r="10001" b="25000"/>
          <a:stretch>
            <a:fillRect/>
          </a:stretch>
        </p:blipFill>
        <p:spPr bwMode="auto">
          <a:xfrm>
            <a:off x="4906364" y="998405"/>
            <a:ext cx="2951761" cy="987799"/>
          </a:xfrm>
          <a:prstGeom prst="rect">
            <a:avLst/>
          </a:prstGeom>
          <a:noFill/>
          <a:ln w="9525">
            <a:noFill/>
            <a:miter lim="800000"/>
            <a:headEnd/>
            <a:tailEnd/>
          </a:ln>
        </p:spPr>
      </p:pic>
      <p:pic>
        <p:nvPicPr>
          <p:cNvPr id="43" name="Picture 736" descr="AIC logo"/>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18060" y="2991206"/>
            <a:ext cx="946769" cy="77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35" descr="univmassamherst_fff-on-811"/>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05708" y="5247306"/>
            <a:ext cx="3654425" cy="520700"/>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35844" y="4309127"/>
            <a:ext cx="1704085" cy="710036"/>
          </a:xfrm>
          <a:prstGeom prst="rect">
            <a:avLst/>
          </a:prstGeom>
        </p:spPr>
      </p:pic>
      <p:pic>
        <p:nvPicPr>
          <p:cNvPr id="41" name="Picture 732" descr="bhs_logo_short"/>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222028" y="5869519"/>
            <a:ext cx="18303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38" descr="gcclogo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593977" y="4906618"/>
            <a:ext cx="140176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196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F41DBA3-8405-4860-AC3D-52D08FCC5289}" type="slidenum">
              <a:rPr lang="en-US" smtClean="0">
                <a:solidFill>
                  <a:prstClr val="black">
                    <a:tint val="75000"/>
                  </a:prstClr>
                </a:solidFill>
              </a:rPr>
              <a:pPr>
                <a:defRPr/>
              </a:pPr>
              <a:t>5</a:t>
            </a:fld>
            <a:endParaRPr lang="en-US" dirty="0">
              <a:solidFill>
                <a:prstClr val="black">
                  <a:tint val="75000"/>
                </a:prstClr>
              </a:solidFill>
            </a:endParaRPr>
          </a:p>
        </p:txBody>
      </p:sp>
      <p:sp>
        <p:nvSpPr>
          <p:cNvPr id="5" name="Rectangle 105"/>
          <p:cNvSpPr>
            <a:spLocks noChangeArrowheads="1"/>
          </p:cNvSpPr>
          <p:nvPr/>
        </p:nvSpPr>
        <p:spPr bwMode="auto">
          <a:xfrm>
            <a:off x="0" y="2639642"/>
            <a:ext cx="9144000" cy="1028429"/>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6" name="Text Box 3"/>
          <p:cNvSpPr txBox="1">
            <a:spLocks noChangeArrowheads="1"/>
          </p:cNvSpPr>
          <p:nvPr/>
        </p:nvSpPr>
        <p:spPr bwMode="auto">
          <a:xfrm>
            <a:off x="1973688" y="2896844"/>
            <a:ext cx="6629400" cy="646331"/>
          </a:xfrm>
          <a:prstGeom prst="rect">
            <a:avLst/>
          </a:prstGeom>
          <a:noFill/>
          <a:ln w="9525">
            <a:noFill/>
            <a:miter lim="800000"/>
            <a:headEnd/>
            <a:tailEnd/>
          </a:ln>
        </p:spPr>
        <p:txBody>
          <a:bodyPr wrap="square">
            <a:spAutoFit/>
          </a:bodyPr>
          <a:lstStyle/>
          <a:p>
            <a:pPr algn="r">
              <a:spcBef>
                <a:spcPts val="0"/>
              </a:spcBef>
            </a:pPr>
            <a:r>
              <a:rPr lang="en-US" sz="3600" b="1" dirty="0" smtClean="0">
                <a:solidFill>
                  <a:prstClr val="white"/>
                </a:solidFill>
                <a:latin typeface="Calibri" pitchFamily="34" charset="0"/>
                <a:ea typeface="ＭＳ Ｐゴシック" charset="-128"/>
              </a:rPr>
              <a:t>Project Overview</a:t>
            </a:r>
            <a:endParaRPr lang="en-US" sz="3600" b="1" dirty="0">
              <a:solidFill>
                <a:prstClr val="white"/>
              </a:solidFill>
              <a:latin typeface="Calibri" pitchFamily="34" charset="0"/>
              <a:ea typeface="ＭＳ Ｐゴシック" charset="-12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96" y="469466"/>
            <a:ext cx="8598408" cy="1804416"/>
          </a:xfrm>
          <a:prstGeom prst="rect">
            <a:avLst/>
          </a:prstGeom>
        </p:spPr>
      </p:pic>
      <p:pic>
        <p:nvPicPr>
          <p:cNvPr id="8" name="Picture 2" descr="WM_Collaborative_logo"/>
          <p:cNvPicPr>
            <a:picLocks noChangeAspect="1" noChangeArrowheads="1"/>
          </p:cNvPicPr>
          <p:nvPr/>
        </p:nvPicPr>
        <p:blipFill>
          <a:blip r:embed="rId4" cstate="print">
            <a:extLst>
              <a:ext uri="{28A0092B-C50C-407E-A947-70E740481C1C}">
                <a14:useLocalDpi xmlns:a14="http://schemas.microsoft.com/office/drawing/2010/main" val="0"/>
              </a:ext>
            </a:extLst>
          </a:blip>
          <a:srcRect l="14999" t="12500" r="10001" b="25000"/>
          <a:stretch>
            <a:fillRect/>
          </a:stretch>
        </p:blipFill>
        <p:spPr bwMode="auto">
          <a:xfrm>
            <a:off x="272796" y="5605064"/>
            <a:ext cx="3063158" cy="1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assSeniorFoundation-logo"/>
          <p:cNvPicPr>
            <a:picLocks noChangeAspect="1" noChangeArrowheads="1"/>
          </p:cNvPicPr>
          <p:nvPr/>
        </p:nvPicPr>
        <p:blipFill>
          <a:blip r:embed="rId5" cstate="print"/>
          <a:srcRect/>
          <a:stretch>
            <a:fillRect/>
          </a:stretch>
        </p:blipFill>
        <p:spPr bwMode="auto">
          <a:xfrm>
            <a:off x="7608296" y="5257800"/>
            <a:ext cx="1195793" cy="1371600"/>
          </a:xfrm>
          <a:prstGeom prst="rect">
            <a:avLst/>
          </a:prstGeom>
          <a:noFill/>
          <a:ln w="9525">
            <a:noFill/>
            <a:miter lim="800000"/>
            <a:headEnd/>
            <a:tailEnd/>
          </a:ln>
        </p:spPr>
      </p:pic>
    </p:spTree>
    <p:extLst>
      <p:ext uri="{BB962C8B-B14F-4D97-AF65-F5344CB8AC3E}">
        <p14:creationId xmlns:p14="http://schemas.microsoft.com/office/powerpoint/2010/main" val="3260829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3782" y="852288"/>
            <a:ext cx="8229600" cy="933003"/>
          </a:xfrm>
        </p:spPr>
        <p:txBody>
          <a:bodyPr>
            <a:normAutofit fontScale="90000"/>
          </a:bodyPr>
          <a:lstStyle/>
          <a:p>
            <a:r>
              <a:rPr lang="en-US" sz="3200" dirty="0" smtClean="0"/>
              <a:t>Background</a:t>
            </a:r>
            <a:br>
              <a:rPr lang="en-US" sz="3200" dirty="0" smtClean="0"/>
            </a:br>
            <a:r>
              <a:rPr lang="en-US" sz="3200" dirty="0" smtClean="0"/>
              <a:t>Massachusetts Landscape in 2011</a:t>
            </a:r>
            <a:endParaRPr lang="en-US" sz="3200" dirty="0"/>
          </a:p>
        </p:txBody>
      </p:sp>
      <p:sp>
        <p:nvSpPr>
          <p:cNvPr id="2" name="Slide Number Placeholder 1"/>
          <p:cNvSpPr>
            <a:spLocks noGrp="1"/>
          </p:cNvSpPr>
          <p:nvPr>
            <p:ph type="sldNum" sz="quarter" idx="12"/>
          </p:nvPr>
        </p:nvSpPr>
        <p:spPr/>
        <p:txBody>
          <a:bodyPr/>
          <a:lstStyle/>
          <a:p>
            <a:fld id="{46C02A4E-8A9A-491B-B4D1-A1E8848DC3CD}" type="slidenum">
              <a:rPr lang="en-US" smtClean="0">
                <a:solidFill>
                  <a:prstClr val="black">
                    <a:tint val="75000"/>
                  </a:prstClr>
                </a:solidFill>
              </a:rPr>
              <a:pPr/>
              <a:t>6</a:t>
            </a:fld>
            <a:endParaRPr lang="en-US">
              <a:solidFill>
                <a:prstClr val="black">
                  <a:tint val="75000"/>
                </a:prstClr>
              </a:solidFill>
            </a:endParaRPr>
          </a:p>
        </p:txBody>
      </p:sp>
      <p:sp>
        <p:nvSpPr>
          <p:cNvPr id="3"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4"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smtClean="0">
                <a:solidFill>
                  <a:prstClr val="white"/>
                </a:solidFill>
                <a:latin typeface="Calibri" pitchFamily="34" charset="0"/>
                <a:ea typeface="ＭＳ Ｐゴシック" charset="-128"/>
              </a:rPr>
              <a:t>Care Transitions Education Project</a:t>
            </a:r>
            <a:endParaRPr lang="en-US" sz="3200" b="1" dirty="0">
              <a:solidFill>
                <a:prstClr val="white"/>
              </a:solidFill>
              <a:latin typeface="Calibri" pitchFamily="34" charset="0"/>
              <a:ea typeface="ＭＳ Ｐゴシック" charset="-128"/>
            </a:endParaRPr>
          </a:p>
        </p:txBody>
      </p:sp>
      <p:sp>
        <p:nvSpPr>
          <p:cNvPr id="6"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F41DBA3-8405-4860-AC3D-52D08FCC5289}" type="slidenum">
              <a:rPr lang="en-US" smtClean="0">
                <a:solidFill>
                  <a:prstClr val="black">
                    <a:tint val="75000"/>
                  </a:prstClr>
                </a:solidFill>
              </a:rPr>
              <a:pPr>
                <a:defRPr/>
              </a:pPr>
              <a:t>6</a:t>
            </a:fld>
            <a:endParaRPr lang="en-US" dirty="0">
              <a:solidFill>
                <a:prstClr val="black">
                  <a:tint val="75000"/>
                </a:prstClr>
              </a:solidFill>
            </a:endParaRPr>
          </a:p>
        </p:txBody>
      </p:sp>
      <p:sp>
        <p:nvSpPr>
          <p:cNvPr id="9" name="TextBox 8"/>
          <p:cNvSpPr txBox="1"/>
          <p:nvPr/>
        </p:nvSpPr>
        <p:spPr>
          <a:xfrm>
            <a:off x="7067907" y="1587597"/>
            <a:ext cx="184666" cy="369332"/>
          </a:xfrm>
          <a:prstGeom prst="rect">
            <a:avLst/>
          </a:prstGeom>
          <a:noFill/>
        </p:spPr>
        <p:txBody>
          <a:bodyPr wrap="none" rtlCol="0">
            <a:spAutoFit/>
          </a:bodyPr>
          <a:lstStyle/>
          <a:p>
            <a:endParaRPr lang="en-US" dirty="0"/>
          </a:p>
        </p:txBody>
      </p:sp>
      <p:sp>
        <p:nvSpPr>
          <p:cNvPr id="12" name="Rectangle 2"/>
          <p:cNvSpPr>
            <a:spLocks/>
          </p:cNvSpPr>
          <p:nvPr/>
        </p:nvSpPr>
        <p:spPr bwMode="auto">
          <a:xfrm>
            <a:off x="718486" y="2108904"/>
            <a:ext cx="7669431"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lnSpc>
                <a:spcPct val="114000"/>
              </a:lnSpc>
            </a:pPr>
            <a:r>
              <a:rPr lang="en-US" sz="2400" dirty="0">
                <a:solidFill>
                  <a:schemeClr val="tx1"/>
                </a:solidFill>
                <a:latin typeface="Lucida Grande" charset="0"/>
                <a:ea typeface="ＭＳ Ｐゴシック" charset="0"/>
                <a:cs typeface="Lucida Grande" charset="0"/>
                <a:sym typeface="Lucida Grande" charset="0"/>
              </a:rPr>
              <a:t>We envision a future in which </a:t>
            </a:r>
            <a:r>
              <a:rPr lang="en-US" sz="2400" u="sng" dirty="0">
                <a:solidFill>
                  <a:schemeClr val="tx1"/>
                </a:solidFill>
                <a:latin typeface="Lucida Grande" charset="0"/>
                <a:ea typeface="ＭＳ Ｐゴシック" charset="0"/>
                <a:cs typeface="Lucida Grande" charset="0"/>
                <a:sym typeface="Lucida Grande" charset="0"/>
              </a:rPr>
              <a:t>person-centered care </a:t>
            </a:r>
            <a:r>
              <a:rPr lang="en-US" sz="2400" dirty="0">
                <a:solidFill>
                  <a:schemeClr val="tx1"/>
                </a:solidFill>
                <a:latin typeface="Lucida Grande" charset="0"/>
                <a:ea typeface="ＭＳ Ｐゴシック" charset="0"/>
                <a:cs typeface="Lucida Grande" charset="0"/>
                <a:sym typeface="Lucida Grande" charset="0"/>
              </a:rPr>
              <a:t>in Massachusetts is organized around regions and communities, with </a:t>
            </a:r>
            <a:r>
              <a:rPr lang="en-US" sz="2400" u="sng" dirty="0">
                <a:solidFill>
                  <a:schemeClr val="tx1"/>
                </a:solidFill>
                <a:latin typeface="Lucida Grande" charset="0"/>
                <a:ea typeface="ＭＳ Ｐゴシック" charset="0"/>
                <a:cs typeface="Lucida Grande" charset="0"/>
                <a:sym typeface="Lucida Grande" charset="0"/>
              </a:rPr>
              <a:t>integrated and coordinated systems of care across settings</a:t>
            </a:r>
            <a:r>
              <a:rPr lang="en-US" sz="2400" dirty="0">
                <a:solidFill>
                  <a:schemeClr val="tx1"/>
                </a:solidFill>
                <a:latin typeface="Lucida Grande" charset="0"/>
                <a:ea typeface="ＭＳ Ｐゴシック" charset="0"/>
                <a:cs typeface="Lucida Grande" charset="0"/>
                <a:sym typeface="Lucida Grande" charset="0"/>
              </a:rPr>
              <a:t>, and where flow of patient information is seamless and secure among all of a patient</a:t>
            </a:r>
            <a:r>
              <a:rPr lang="ja-JP" altLang="en-US" sz="2400" dirty="0">
                <a:solidFill>
                  <a:schemeClr val="tx1"/>
                </a:solidFill>
                <a:latin typeface="Arial"/>
                <a:ea typeface="ＭＳ Ｐゴシック" charset="0"/>
                <a:cs typeface="Lucida Grande" charset="0"/>
                <a:sym typeface="Lucida Grande" charset="0"/>
              </a:rPr>
              <a:t>’</a:t>
            </a:r>
            <a:r>
              <a:rPr lang="en-US" sz="2400" dirty="0">
                <a:solidFill>
                  <a:schemeClr val="tx1"/>
                </a:solidFill>
                <a:latin typeface="Lucida Grande" charset="0"/>
                <a:ea typeface="ＭＳ Ｐゴシック" charset="0"/>
                <a:cs typeface="Lucida Grande" charset="0"/>
                <a:sym typeface="Lucida Grande" charset="0"/>
              </a:rPr>
              <a:t>s providers and accessible, in a secure fashion, to patients. </a:t>
            </a:r>
            <a:endParaRPr lang="en-US" sz="1800" dirty="0">
              <a:solidFill>
                <a:schemeClr val="tx1"/>
              </a:solidFill>
              <a:latin typeface="Arial" charset="0"/>
              <a:ea typeface="ＭＳ Ｐゴシック" charset="0"/>
              <a:cs typeface="Lucida Grande" charset="0"/>
              <a:sym typeface="Arial" charset="0"/>
            </a:endParaRPr>
          </a:p>
          <a:p>
            <a:pPr>
              <a:lnSpc>
                <a:spcPct val="114000"/>
              </a:lnSpc>
            </a:pPr>
            <a:endParaRPr lang="en-US" sz="2400" dirty="0">
              <a:solidFill>
                <a:schemeClr val="tx1"/>
              </a:solidFill>
              <a:latin typeface="Lucida Grande" charset="0"/>
              <a:ea typeface="ＭＳ Ｐゴシック" charset="0"/>
              <a:cs typeface="Lucida Grande" charset="0"/>
              <a:sym typeface="Lucida Grande" charset="0"/>
            </a:endParaRPr>
          </a:p>
          <a:p>
            <a:pPr algn="l">
              <a:lnSpc>
                <a:spcPct val="114000"/>
              </a:lnSpc>
            </a:pPr>
            <a:r>
              <a:rPr lang="en-US" sz="1800" dirty="0">
                <a:solidFill>
                  <a:schemeClr val="tx1"/>
                </a:solidFill>
                <a:latin typeface="Lucida Grande" charset="0"/>
                <a:ea typeface="ＭＳ Ｐゴシック" charset="0"/>
                <a:cs typeface="Lucida Grande" charset="0"/>
                <a:sym typeface="Lucida Grande" charset="0"/>
              </a:rPr>
              <a:t>– Massachusetts Strategic Plan for  Care Transitions, February 2010 </a:t>
            </a:r>
          </a:p>
        </p:txBody>
      </p:sp>
    </p:spTree>
    <p:extLst>
      <p:ext uri="{BB962C8B-B14F-4D97-AF65-F5344CB8AC3E}">
        <p14:creationId xmlns:p14="http://schemas.microsoft.com/office/powerpoint/2010/main" val="313640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2"/>
          </p:nvPr>
        </p:nvSpPr>
        <p:spPr>
          <a:xfrm>
            <a:off x="6783854" y="1600200"/>
            <a:ext cx="2172170" cy="4525963"/>
          </a:xfrm>
        </p:spPr>
        <p:txBody>
          <a:bodyPr>
            <a:normAutofit/>
          </a:bodyPr>
          <a:lstStyle/>
          <a:p>
            <a:pPr marL="0" indent="0" algn="ctr">
              <a:buNone/>
            </a:pPr>
            <a:r>
              <a:rPr lang="en-US" sz="2400" u="sng" dirty="0" smtClean="0"/>
              <a:t>PLUS</a:t>
            </a:r>
          </a:p>
          <a:p>
            <a:r>
              <a:rPr lang="en-US" sz="2400" dirty="0" smtClean="0"/>
              <a:t>The Care Transitions Model (Coleman)</a:t>
            </a:r>
          </a:p>
          <a:p>
            <a:r>
              <a:rPr lang="en-US" sz="2400" dirty="0" smtClean="0"/>
              <a:t>Project RED</a:t>
            </a:r>
          </a:p>
          <a:p>
            <a:r>
              <a:rPr lang="en-US" sz="2400" dirty="0" smtClean="0"/>
              <a:t>BOOST</a:t>
            </a:r>
            <a:endParaRPr lang="en-US" sz="2400" dirty="0"/>
          </a:p>
        </p:txBody>
      </p:sp>
      <p:sp>
        <p:nvSpPr>
          <p:cNvPr id="2" name="Slide Number Placeholder 1"/>
          <p:cNvSpPr>
            <a:spLocks noGrp="1"/>
          </p:cNvSpPr>
          <p:nvPr>
            <p:ph type="sldNum" sz="quarter" idx="12"/>
          </p:nvPr>
        </p:nvSpPr>
        <p:spPr/>
        <p:txBody>
          <a:bodyPr/>
          <a:lstStyle/>
          <a:p>
            <a:fld id="{46C02A4E-8A9A-491B-B4D1-A1E8848DC3CD}" type="slidenum">
              <a:rPr lang="en-US" smtClean="0">
                <a:solidFill>
                  <a:prstClr val="black">
                    <a:tint val="75000"/>
                  </a:prstClr>
                </a:solidFill>
              </a:rPr>
              <a:pPr/>
              <a:t>7</a:t>
            </a:fld>
            <a:endParaRPr lang="en-US">
              <a:solidFill>
                <a:prstClr val="black">
                  <a:tint val="75000"/>
                </a:prstClr>
              </a:solidFill>
            </a:endParaRPr>
          </a:p>
        </p:txBody>
      </p:sp>
      <p:sp>
        <p:nvSpPr>
          <p:cNvPr id="3"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4"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smtClean="0">
                <a:solidFill>
                  <a:prstClr val="white"/>
                </a:solidFill>
                <a:latin typeface="Calibri" pitchFamily="34" charset="0"/>
                <a:ea typeface="ＭＳ Ｐゴシック" charset="-128"/>
              </a:rPr>
              <a:t>Care Transitions Education Project</a:t>
            </a:r>
            <a:endParaRPr lang="en-US" sz="3200" b="1" dirty="0">
              <a:solidFill>
                <a:prstClr val="white"/>
              </a:solidFill>
              <a:latin typeface="Calibri" pitchFamily="34" charset="0"/>
              <a:ea typeface="ＭＳ Ｐゴシック" charset="-128"/>
            </a:endParaRPr>
          </a:p>
        </p:txBody>
      </p:sp>
      <p:sp>
        <p:nvSpPr>
          <p:cNvPr id="6"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F41DBA3-8405-4860-AC3D-52D08FCC5289}" type="slidenum">
              <a:rPr lang="en-US" smtClean="0">
                <a:solidFill>
                  <a:prstClr val="black">
                    <a:tint val="75000"/>
                  </a:prstClr>
                </a:solidFill>
              </a:rPr>
              <a:pPr>
                <a:defRPr/>
              </a:pPr>
              <a:t>7</a:t>
            </a:fld>
            <a:endParaRPr lang="en-US" dirty="0">
              <a:solidFill>
                <a:prstClr val="black">
                  <a:tint val="75000"/>
                </a:prstClr>
              </a:solidFill>
            </a:endParaRPr>
          </a:p>
        </p:txBody>
      </p:sp>
      <p:sp>
        <p:nvSpPr>
          <p:cNvPr id="9" name="TextBox 8"/>
          <p:cNvSpPr txBox="1"/>
          <p:nvPr/>
        </p:nvSpPr>
        <p:spPr>
          <a:xfrm>
            <a:off x="7067907" y="1587597"/>
            <a:ext cx="184666" cy="369332"/>
          </a:xfrm>
          <a:prstGeom prst="rect">
            <a:avLst/>
          </a:prstGeom>
          <a:noFill/>
        </p:spPr>
        <p:txBody>
          <a:bodyPr wrap="none" rtlCol="0">
            <a:spAutoFit/>
          </a:bodyPr>
          <a:lstStyle/>
          <a:p>
            <a:endParaRPr lang="en-US" dirty="0"/>
          </a:p>
        </p:txBody>
      </p:sp>
      <p:pic>
        <p:nvPicPr>
          <p:cNvPr id="10"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084" t="9291" r="2239"/>
          <a:stretch/>
        </p:blipFill>
        <p:spPr bwMode="auto">
          <a:xfrm>
            <a:off x="267345" y="1069540"/>
            <a:ext cx="6349419" cy="5214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11494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7327" y="425042"/>
            <a:ext cx="8229600" cy="1143000"/>
          </a:xfrm>
        </p:spPr>
        <p:txBody>
          <a:bodyPr>
            <a:normAutofit/>
          </a:bodyPr>
          <a:lstStyle/>
          <a:p>
            <a:r>
              <a:rPr lang="en-US" sz="3200" dirty="0" smtClean="0"/>
              <a:t>Why All The Focus On Care Transitions?</a:t>
            </a:r>
            <a:endParaRPr lang="en-US" sz="3200" dirty="0"/>
          </a:p>
        </p:txBody>
      </p:sp>
      <p:sp>
        <p:nvSpPr>
          <p:cNvPr id="2" name="Slide Number Placeholder 1"/>
          <p:cNvSpPr>
            <a:spLocks noGrp="1"/>
          </p:cNvSpPr>
          <p:nvPr>
            <p:ph type="sldNum" sz="quarter" idx="12"/>
          </p:nvPr>
        </p:nvSpPr>
        <p:spPr/>
        <p:txBody>
          <a:bodyPr/>
          <a:lstStyle/>
          <a:p>
            <a:fld id="{46C02A4E-8A9A-491B-B4D1-A1E8848DC3CD}" type="slidenum">
              <a:rPr lang="en-US" smtClean="0">
                <a:solidFill>
                  <a:prstClr val="black">
                    <a:tint val="75000"/>
                  </a:prstClr>
                </a:solidFill>
              </a:rPr>
              <a:pPr/>
              <a:t>8</a:t>
            </a:fld>
            <a:endParaRPr lang="en-US">
              <a:solidFill>
                <a:prstClr val="black">
                  <a:tint val="75000"/>
                </a:prstClr>
              </a:solidFill>
            </a:endParaRPr>
          </a:p>
        </p:txBody>
      </p:sp>
      <p:sp>
        <p:nvSpPr>
          <p:cNvPr id="3"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4"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smtClean="0">
                <a:solidFill>
                  <a:prstClr val="white"/>
                </a:solidFill>
                <a:latin typeface="Calibri" pitchFamily="34" charset="0"/>
                <a:ea typeface="ＭＳ Ｐゴシック" charset="-128"/>
              </a:rPr>
              <a:t>Care Transitions Education Project</a:t>
            </a:r>
            <a:endParaRPr lang="en-US" sz="3200" b="1" dirty="0">
              <a:solidFill>
                <a:prstClr val="white"/>
              </a:solidFill>
              <a:latin typeface="Calibri" pitchFamily="34" charset="0"/>
              <a:ea typeface="ＭＳ Ｐゴシック" charset="-128"/>
            </a:endParaRPr>
          </a:p>
        </p:txBody>
      </p:sp>
      <p:sp>
        <p:nvSpPr>
          <p:cNvPr id="6"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F41DBA3-8405-4860-AC3D-52D08FCC5289}" type="slidenum">
              <a:rPr lang="en-US" smtClean="0">
                <a:solidFill>
                  <a:prstClr val="black">
                    <a:tint val="75000"/>
                  </a:prstClr>
                </a:solidFill>
              </a:rPr>
              <a:pPr>
                <a:defRPr/>
              </a:pPr>
              <a:t>8</a:t>
            </a:fld>
            <a:endParaRPr lang="en-US" dirty="0">
              <a:solidFill>
                <a:prstClr val="black">
                  <a:tint val="75000"/>
                </a:prstClr>
              </a:solidFill>
            </a:endParaRPr>
          </a:p>
        </p:txBody>
      </p:sp>
      <p:sp>
        <p:nvSpPr>
          <p:cNvPr id="9" name="TextBox 8"/>
          <p:cNvSpPr txBox="1"/>
          <p:nvPr/>
        </p:nvSpPr>
        <p:spPr>
          <a:xfrm>
            <a:off x="7067907" y="1587597"/>
            <a:ext cx="184666" cy="369332"/>
          </a:xfrm>
          <a:prstGeom prst="rect">
            <a:avLst/>
          </a:prstGeom>
          <a:noFill/>
        </p:spPr>
        <p:txBody>
          <a:bodyPr wrap="none" rtlCol="0">
            <a:spAutoFit/>
          </a:bodyPr>
          <a:lstStyle/>
          <a:p>
            <a:endParaRPr lang="en-US" dirty="0"/>
          </a:p>
        </p:txBody>
      </p:sp>
      <p:pic>
        <p:nvPicPr>
          <p:cNvPr id="11"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79" y="4395136"/>
            <a:ext cx="2172171" cy="184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acocongress.com/images/home_image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901" y="1691116"/>
            <a:ext cx="3873513"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252636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extLst>
      <p:ext uri="{BB962C8B-B14F-4D97-AF65-F5344CB8AC3E}">
        <p14:creationId xmlns:p14="http://schemas.microsoft.com/office/powerpoint/2010/main" val="11465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6C02A4E-8A9A-491B-B4D1-A1E8848DC3CD}" type="slidenum">
              <a:rPr lang="en-US" smtClean="0">
                <a:solidFill>
                  <a:prstClr val="black">
                    <a:tint val="75000"/>
                  </a:prstClr>
                </a:solidFill>
              </a:rPr>
              <a:pPr/>
              <a:t>9</a:t>
            </a:fld>
            <a:endParaRPr lang="en-US">
              <a:solidFill>
                <a:prstClr val="black">
                  <a:tint val="75000"/>
                </a:prstClr>
              </a:solidFill>
            </a:endParaRPr>
          </a:p>
        </p:txBody>
      </p:sp>
      <p:sp>
        <p:nvSpPr>
          <p:cNvPr id="3" name="Rectangle 105"/>
          <p:cNvSpPr>
            <a:spLocks noChangeArrowheads="1"/>
          </p:cNvSpPr>
          <p:nvPr/>
        </p:nvSpPr>
        <p:spPr bwMode="auto">
          <a:xfrm>
            <a:off x="0" y="0"/>
            <a:ext cx="9144000" cy="644525"/>
          </a:xfrm>
          <a:prstGeom prst="rect">
            <a:avLst/>
          </a:prstGeom>
          <a:solidFill>
            <a:schemeClr val="accent1"/>
          </a:solidFill>
          <a:ln w="9525">
            <a:noFill/>
            <a:miter lim="800000"/>
            <a:headEnd/>
            <a:tailEnd/>
          </a:ln>
        </p:spPr>
        <p:txBody>
          <a:bodyPr wrap="none" anchor="ctr"/>
          <a:lstStyle/>
          <a:p>
            <a:endParaRPr lang="en-US" dirty="0">
              <a:solidFill>
                <a:prstClr val="black"/>
              </a:solidFill>
              <a:ea typeface="ＭＳ Ｐゴシック" charset="-128"/>
            </a:endParaRPr>
          </a:p>
        </p:txBody>
      </p:sp>
      <p:sp>
        <p:nvSpPr>
          <p:cNvPr id="4" name="Text Box 3"/>
          <p:cNvSpPr txBox="1">
            <a:spLocks noChangeArrowheads="1"/>
          </p:cNvSpPr>
          <p:nvPr/>
        </p:nvSpPr>
        <p:spPr bwMode="auto">
          <a:xfrm>
            <a:off x="1228725" y="41275"/>
            <a:ext cx="6629400" cy="579438"/>
          </a:xfrm>
          <a:prstGeom prst="rect">
            <a:avLst/>
          </a:prstGeom>
          <a:noFill/>
          <a:ln w="9525">
            <a:noFill/>
            <a:miter lim="800000"/>
            <a:headEnd/>
            <a:tailEnd/>
          </a:ln>
        </p:spPr>
        <p:txBody>
          <a:bodyPr>
            <a:spAutoFit/>
          </a:bodyPr>
          <a:lstStyle/>
          <a:p>
            <a:pPr algn="ctr">
              <a:spcBef>
                <a:spcPct val="50000"/>
              </a:spcBef>
            </a:pPr>
            <a:r>
              <a:rPr lang="en-US" sz="3200" b="1" dirty="0" smtClean="0">
                <a:solidFill>
                  <a:prstClr val="white"/>
                </a:solidFill>
                <a:latin typeface="Calibri" pitchFamily="34" charset="0"/>
                <a:ea typeface="ＭＳ Ｐゴシック" charset="-128"/>
              </a:rPr>
              <a:t>Care Transitions Education Project</a:t>
            </a:r>
            <a:endParaRPr lang="en-US" sz="3200" b="1" dirty="0">
              <a:solidFill>
                <a:prstClr val="white"/>
              </a:solidFill>
              <a:latin typeface="Calibri" pitchFamily="34" charset="0"/>
              <a:ea typeface="ＭＳ Ｐゴシック" charset="-128"/>
            </a:endParaRPr>
          </a:p>
        </p:txBody>
      </p:sp>
      <p:sp>
        <p:nvSpPr>
          <p:cNvPr id="6"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F41DBA3-8405-4860-AC3D-52D08FCC5289}" type="slidenum">
              <a:rPr lang="en-US" smtClean="0">
                <a:solidFill>
                  <a:prstClr val="black">
                    <a:tint val="75000"/>
                  </a:prstClr>
                </a:solidFill>
              </a:rPr>
              <a:pPr>
                <a:defRPr/>
              </a:pPr>
              <a:t>9</a:t>
            </a:fld>
            <a:endParaRPr lang="en-US" dirty="0">
              <a:solidFill>
                <a:prstClr val="black">
                  <a:tint val="75000"/>
                </a:prstClr>
              </a:solidFill>
            </a:endParaRPr>
          </a:p>
        </p:txBody>
      </p:sp>
      <p:sp>
        <p:nvSpPr>
          <p:cNvPr id="9" name="TextBox 8"/>
          <p:cNvSpPr txBox="1"/>
          <p:nvPr/>
        </p:nvSpPr>
        <p:spPr>
          <a:xfrm>
            <a:off x="7067907" y="158759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a:xfrm>
            <a:off x="540745" y="1026657"/>
            <a:ext cx="8229600" cy="1143000"/>
          </a:xfrm>
        </p:spPr>
        <p:txBody>
          <a:bodyPr>
            <a:normAutofit fontScale="90000"/>
          </a:bodyPr>
          <a:lstStyle/>
          <a:p>
            <a:r>
              <a:rPr lang="en-US" dirty="0">
                <a:latin typeface="Arial Bold" charset="0"/>
                <a:ea typeface="ＭＳ Ｐゴシック" charset="0"/>
                <a:cs typeface="Arial Bold" charset="0"/>
                <a:sym typeface="Arial Bold" charset="0"/>
              </a:rPr>
              <a:t>The Care Transition</a:t>
            </a:r>
            <a:br>
              <a:rPr lang="en-US" dirty="0">
                <a:latin typeface="Arial Bold" charset="0"/>
                <a:ea typeface="ＭＳ Ｐゴシック" charset="0"/>
                <a:cs typeface="Arial Bold" charset="0"/>
                <a:sym typeface="Arial Bold" charset="0"/>
              </a:rPr>
            </a:br>
            <a:r>
              <a:rPr lang="en-US" dirty="0">
                <a:latin typeface="Arial Bold" charset="0"/>
                <a:ea typeface="ＭＳ Ｐゴシック" charset="0"/>
                <a:cs typeface="Arial Bold" charset="0"/>
                <a:sym typeface="Arial Bold" charset="0"/>
              </a:rPr>
              <a:t>Readmission Connection</a:t>
            </a:r>
          </a:p>
        </p:txBody>
      </p:sp>
      <p:pic>
        <p:nvPicPr>
          <p:cNvPr id="7" name="Picture 6"/>
          <p:cNvPicPr>
            <a:picLocks noChangeAspect="1"/>
          </p:cNvPicPr>
          <p:nvPr/>
        </p:nvPicPr>
        <p:blipFill>
          <a:blip r:embed="rId3"/>
          <a:stretch>
            <a:fillRect/>
          </a:stretch>
        </p:blipFill>
        <p:spPr>
          <a:xfrm>
            <a:off x="1245405" y="2540155"/>
            <a:ext cx="6879346" cy="3477003"/>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5811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17.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pt17.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ppt17.tmp">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17444</TotalTime>
  <Words>2743</Words>
  <Application>Microsoft Office PowerPoint</Application>
  <PresentationFormat>On-screen Show (4:3)</PresentationFormat>
  <Paragraphs>450</Paragraphs>
  <Slides>39</Slides>
  <Notes>37</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ppt17.tmp</vt:lpstr>
      <vt:lpstr>Office Theme</vt:lpstr>
      <vt:lpstr>1_Office Theme</vt:lpstr>
      <vt:lpstr>1_ppt17.tmp</vt:lpstr>
      <vt:lpstr>13_ppt17.tmp</vt:lpstr>
      <vt:lpstr>PowerPoint Presentation</vt:lpstr>
      <vt:lpstr>PowerPoint Presentation</vt:lpstr>
      <vt:lpstr>PowerPoint Presentation</vt:lpstr>
      <vt:lpstr>PowerPoint Presentation</vt:lpstr>
      <vt:lpstr>PowerPoint Presentation</vt:lpstr>
      <vt:lpstr>Background Massachusetts Landscape in 2011</vt:lpstr>
      <vt:lpstr>PowerPoint Presentation</vt:lpstr>
      <vt:lpstr>Why All The Focus On Care Transitions?</vt:lpstr>
      <vt:lpstr>The Care Transition Readmission Connection</vt:lpstr>
      <vt:lpstr>Barriers to Effective Care Transitions</vt:lpstr>
      <vt:lpstr>New Language</vt:lpstr>
      <vt:lpstr>Emerging Leaders</vt:lpstr>
      <vt:lpstr>PowerPoint Presentation</vt:lpstr>
      <vt:lpstr>PowerPoint Presentation</vt:lpstr>
      <vt:lpstr>PowerPoint Presentation</vt:lpstr>
      <vt:lpstr>PowerPoint Presentation</vt:lpstr>
      <vt:lpstr>PowerPoint Presentation</vt:lpstr>
      <vt:lpstr>Module 1:  Understanding Care Transitions Across the Healthcare Continuum</vt:lpstr>
      <vt:lpstr>Patient Tracer Experience</vt:lpstr>
      <vt:lpstr>Quality Improvement Activity </vt:lpstr>
      <vt:lpstr>PowerPoint Presentation</vt:lpstr>
      <vt:lpstr>PowerPoint Presentation</vt:lpstr>
      <vt:lpstr>PowerPoint Presentation</vt:lpstr>
      <vt:lpstr>PowerPoint Presentation</vt:lpstr>
      <vt:lpstr>CTEP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 and Stories</vt:lpstr>
      <vt:lpstr>Increasing Competency</vt:lpstr>
      <vt:lpstr>Increasing Mutual Respect</vt:lpstr>
      <vt:lpstr>Improving Coordination &amp; Collaboration</vt:lpstr>
      <vt:lpstr>Demonstrating Nurse-Led  Quality Improvement</vt:lpstr>
      <vt:lpstr>How Can Your Organization Benefit?</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Wright</dc:creator>
  <cp:lastModifiedBy>Kelly L. Aiken</cp:lastModifiedBy>
  <cp:revision>544</cp:revision>
  <cp:lastPrinted>2014-03-24T13:15:10Z</cp:lastPrinted>
  <dcterms:created xsi:type="dcterms:W3CDTF">2011-01-27T17:52:33Z</dcterms:created>
  <dcterms:modified xsi:type="dcterms:W3CDTF">2014-03-25T17:23:50Z</dcterms:modified>
</cp:coreProperties>
</file>