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32918400"/>
  <p:notesSz cx="6858000" cy="9144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658" autoAdjust="0"/>
    <p:restoredTop sz="99879" autoAdjust="0"/>
  </p:normalViewPr>
  <p:slideViewPr>
    <p:cSldViewPr snapToGrid="0" snapToObjects="1" showGuides="1">
      <p:cViewPr>
        <p:scale>
          <a:sx n="26" d="100"/>
          <a:sy n="26" d="100"/>
        </p:scale>
        <p:origin x="-156" y="-78"/>
      </p:cViewPr>
      <p:guideLst>
        <p:guide orient="horz" pos="3318"/>
        <p:guide orient="horz" pos="288"/>
        <p:guide orient="horz" pos="20160"/>
        <p:guide orient="horz"/>
        <p:guide pos="581"/>
        <p:guide pos="27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6C314-C553-4E75-AE36-8BD2A81DE6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8921DD5-3DE5-4958-9E9D-DD0F7AED665E}">
      <dgm:prSet phldrT="[Text]" custT="1"/>
      <dgm:spPr>
        <a:solidFill>
          <a:srgbClr val="FF9933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Curriculum Development</a:t>
          </a:r>
          <a:endParaRPr lang="en-US" sz="2400" b="1" dirty="0">
            <a:solidFill>
              <a:schemeClr val="tx1"/>
            </a:solidFill>
          </a:endParaRPr>
        </a:p>
      </dgm:t>
    </dgm:pt>
    <dgm:pt modelId="{7064BB74-A443-4894-98B1-5308331A7CF6}" type="parTrans" cxnId="{44ED81D5-AA4C-4681-AFE7-71F672F1D607}">
      <dgm:prSet/>
      <dgm:spPr/>
      <dgm:t>
        <a:bodyPr/>
        <a:lstStyle/>
        <a:p>
          <a:endParaRPr lang="en-US"/>
        </a:p>
      </dgm:t>
    </dgm:pt>
    <dgm:pt modelId="{74B7780A-0A22-4439-8D08-401F3AFDA6B4}" type="sibTrans" cxnId="{44ED81D5-AA4C-4681-AFE7-71F672F1D607}">
      <dgm:prSet/>
      <dgm:spPr/>
      <dgm:t>
        <a:bodyPr/>
        <a:lstStyle/>
        <a:p>
          <a:endParaRPr lang="en-US"/>
        </a:p>
      </dgm:t>
    </dgm:pt>
    <dgm:pt modelId="{7ACAA3DF-4752-49AA-9473-E52AF60297A1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Pilot &amp; Evaluate Curriculum</a:t>
          </a:r>
          <a:endParaRPr lang="en-US" sz="2400" b="1" dirty="0">
            <a:solidFill>
              <a:schemeClr val="tx1"/>
            </a:solidFill>
          </a:endParaRPr>
        </a:p>
      </dgm:t>
    </dgm:pt>
    <dgm:pt modelId="{F983194E-158E-4B40-B8CC-F59903EA4EEC}" type="parTrans" cxnId="{6825EA86-1F79-4B1C-BB67-69D6B8936855}">
      <dgm:prSet/>
      <dgm:spPr/>
      <dgm:t>
        <a:bodyPr/>
        <a:lstStyle/>
        <a:p>
          <a:endParaRPr lang="en-US"/>
        </a:p>
      </dgm:t>
    </dgm:pt>
    <dgm:pt modelId="{A189732B-033C-44C1-B173-E3CD6ED364A2}" type="sibTrans" cxnId="{6825EA86-1F79-4B1C-BB67-69D6B8936855}">
      <dgm:prSet/>
      <dgm:spPr/>
      <dgm:t>
        <a:bodyPr/>
        <a:lstStyle/>
        <a:p>
          <a:endParaRPr lang="en-US"/>
        </a:p>
      </dgm:t>
    </dgm:pt>
    <dgm:pt modelId="{2133B224-23A9-4A89-B519-86D5F922A79E}">
      <dgm:prSet phldrT="[Text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Statewide Dissemination</a:t>
          </a:r>
          <a:endParaRPr lang="en-US" sz="2400" b="1" dirty="0">
            <a:solidFill>
              <a:schemeClr val="bg1"/>
            </a:solidFill>
          </a:endParaRPr>
        </a:p>
      </dgm:t>
    </dgm:pt>
    <dgm:pt modelId="{D72E7009-55B7-4CC0-A6D7-CB3D3B3A914F}" type="parTrans" cxnId="{CCF89F5A-14A8-4979-BCD2-F1B202373926}">
      <dgm:prSet/>
      <dgm:spPr/>
      <dgm:t>
        <a:bodyPr/>
        <a:lstStyle/>
        <a:p>
          <a:endParaRPr lang="en-US"/>
        </a:p>
      </dgm:t>
    </dgm:pt>
    <dgm:pt modelId="{1AE18BED-456F-4424-A38F-78A834503339}" type="sibTrans" cxnId="{CCF89F5A-14A8-4979-BCD2-F1B202373926}">
      <dgm:prSet/>
      <dgm:spPr/>
      <dgm:t>
        <a:bodyPr/>
        <a:lstStyle/>
        <a:p>
          <a:endParaRPr lang="en-US"/>
        </a:p>
      </dgm:t>
    </dgm:pt>
    <dgm:pt modelId="{6C5BB54D-42E2-4363-BD21-C0760A62D2B6}" type="pres">
      <dgm:prSet presAssocID="{C6C6C314-C553-4E75-AE36-8BD2A81DE6F6}" presName="Name0" presStyleCnt="0">
        <dgm:presLayoutVars>
          <dgm:dir/>
          <dgm:animLvl val="lvl"/>
          <dgm:resizeHandles val="exact"/>
        </dgm:presLayoutVars>
      </dgm:prSet>
      <dgm:spPr/>
    </dgm:pt>
    <dgm:pt modelId="{278B7AEC-1B56-497E-AA18-630FB18C48A9}" type="pres">
      <dgm:prSet presAssocID="{C8921DD5-3DE5-4958-9E9D-DD0F7AED665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55BC6-3109-4043-AAED-52BF2E1FEC5F}" type="pres">
      <dgm:prSet presAssocID="{74B7780A-0A22-4439-8D08-401F3AFDA6B4}" presName="parTxOnlySpace" presStyleCnt="0"/>
      <dgm:spPr/>
    </dgm:pt>
    <dgm:pt modelId="{75A2F7BC-5D29-4E06-B0DB-8DEB26EEDABB}" type="pres">
      <dgm:prSet presAssocID="{7ACAA3DF-4752-49AA-9473-E52AF60297A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47CA4-74D9-413A-9BE8-E6ABB6D842EE}" type="pres">
      <dgm:prSet presAssocID="{A189732B-033C-44C1-B173-E3CD6ED364A2}" presName="parTxOnlySpace" presStyleCnt="0"/>
      <dgm:spPr/>
    </dgm:pt>
    <dgm:pt modelId="{49E2FD71-05CC-4BAE-AB2E-D6A975A29A52}" type="pres">
      <dgm:prSet presAssocID="{2133B224-23A9-4A89-B519-86D5F922A79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89F5A-14A8-4979-BCD2-F1B202373926}" srcId="{C6C6C314-C553-4E75-AE36-8BD2A81DE6F6}" destId="{2133B224-23A9-4A89-B519-86D5F922A79E}" srcOrd="2" destOrd="0" parTransId="{D72E7009-55B7-4CC0-A6D7-CB3D3B3A914F}" sibTransId="{1AE18BED-456F-4424-A38F-78A834503339}"/>
    <dgm:cxn modelId="{44ED81D5-AA4C-4681-AFE7-71F672F1D607}" srcId="{C6C6C314-C553-4E75-AE36-8BD2A81DE6F6}" destId="{C8921DD5-3DE5-4958-9E9D-DD0F7AED665E}" srcOrd="0" destOrd="0" parTransId="{7064BB74-A443-4894-98B1-5308331A7CF6}" sibTransId="{74B7780A-0A22-4439-8D08-401F3AFDA6B4}"/>
    <dgm:cxn modelId="{EF35B249-B486-4507-913E-05AA3199F760}" type="presOf" srcId="{C6C6C314-C553-4E75-AE36-8BD2A81DE6F6}" destId="{6C5BB54D-42E2-4363-BD21-C0760A62D2B6}" srcOrd="0" destOrd="0" presId="urn:microsoft.com/office/officeart/2005/8/layout/chevron1"/>
    <dgm:cxn modelId="{66FDC00B-AE7A-46C1-BFDC-6F9A4CB61A13}" type="presOf" srcId="{2133B224-23A9-4A89-B519-86D5F922A79E}" destId="{49E2FD71-05CC-4BAE-AB2E-D6A975A29A52}" srcOrd="0" destOrd="0" presId="urn:microsoft.com/office/officeart/2005/8/layout/chevron1"/>
    <dgm:cxn modelId="{CCDFAF58-23A4-488A-969E-C94F5CC3BA5F}" type="presOf" srcId="{7ACAA3DF-4752-49AA-9473-E52AF60297A1}" destId="{75A2F7BC-5D29-4E06-B0DB-8DEB26EEDABB}" srcOrd="0" destOrd="0" presId="urn:microsoft.com/office/officeart/2005/8/layout/chevron1"/>
    <dgm:cxn modelId="{8B6A2E83-AA0D-459D-8FBA-522EAC0DAAD8}" type="presOf" srcId="{C8921DD5-3DE5-4958-9E9D-DD0F7AED665E}" destId="{278B7AEC-1B56-497E-AA18-630FB18C48A9}" srcOrd="0" destOrd="0" presId="urn:microsoft.com/office/officeart/2005/8/layout/chevron1"/>
    <dgm:cxn modelId="{6825EA86-1F79-4B1C-BB67-69D6B8936855}" srcId="{C6C6C314-C553-4E75-AE36-8BD2A81DE6F6}" destId="{7ACAA3DF-4752-49AA-9473-E52AF60297A1}" srcOrd="1" destOrd="0" parTransId="{F983194E-158E-4B40-B8CC-F59903EA4EEC}" sibTransId="{A189732B-033C-44C1-B173-E3CD6ED364A2}"/>
    <dgm:cxn modelId="{5186AEFE-616E-41D0-908D-07AF1B32F6DC}" type="presParOf" srcId="{6C5BB54D-42E2-4363-BD21-C0760A62D2B6}" destId="{278B7AEC-1B56-497E-AA18-630FB18C48A9}" srcOrd="0" destOrd="0" presId="urn:microsoft.com/office/officeart/2005/8/layout/chevron1"/>
    <dgm:cxn modelId="{58B7623B-8271-4220-B025-E4419C235C40}" type="presParOf" srcId="{6C5BB54D-42E2-4363-BD21-C0760A62D2B6}" destId="{20A55BC6-3109-4043-AAED-52BF2E1FEC5F}" srcOrd="1" destOrd="0" presId="urn:microsoft.com/office/officeart/2005/8/layout/chevron1"/>
    <dgm:cxn modelId="{B020B3D1-62BB-4AD3-B4D8-F4E57BA56646}" type="presParOf" srcId="{6C5BB54D-42E2-4363-BD21-C0760A62D2B6}" destId="{75A2F7BC-5D29-4E06-B0DB-8DEB26EEDABB}" srcOrd="2" destOrd="0" presId="urn:microsoft.com/office/officeart/2005/8/layout/chevron1"/>
    <dgm:cxn modelId="{A448CB67-F1E5-4B11-858C-3ECFF5B5EE39}" type="presParOf" srcId="{6C5BB54D-42E2-4363-BD21-C0760A62D2B6}" destId="{0FE47CA4-74D9-413A-9BE8-E6ABB6D842EE}" srcOrd="3" destOrd="0" presId="urn:microsoft.com/office/officeart/2005/8/layout/chevron1"/>
    <dgm:cxn modelId="{78227AC9-47B2-404C-9DEC-1D299B50B03D}" type="presParOf" srcId="{6C5BB54D-42E2-4363-BD21-C0760A62D2B6}" destId="{49E2FD71-05CC-4BAE-AB2E-D6A975A29A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16676-7D76-410B-A9C3-B2CDC3C9390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20F3DF8-181E-4D0B-A79D-B1F48517632F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Better Care</a:t>
          </a:r>
          <a:endParaRPr lang="en-US" b="1" dirty="0">
            <a:latin typeface="+mj-lt"/>
          </a:endParaRPr>
        </a:p>
      </dgm:t>
    </dgm:pt>
    <dgm:pt modelId="{2354230B-A120-45E5-A5FF-73D6854C484E}" type="parTrans" cxnId="{8BA16B43-1A29-470B-BD79-FC0DA1CC6FF4}">
      <dgm:prSet/>
      <dgm:spPr/>
      <dgm:t>
        <a:bodyPr/>
        <a:lstStyle/>
        <a:p>
          <a:endParaRPr lang="en-US"/>
        </a:p>
      </dgm:t>
    </dgm:pt>
    <dgm:pt modelId="{3F3C4DB7-D14E-4DA9-8316-9A7595C8E4BE}" type="sibTrans" cxnId="{8BA16B43-1A29-470B-BD79-FC0DA1CC6FF4}">
      <dgm:prSet/>
      <dgm:spPr/>
      <dgm:t>
        <a:bodyPr/>
        <a:lstStyle/>
        <a:p>
          <a:endParaRPr lang="en-US"/>
        </a:p>
      </dgm:t>
    </dgm:pt>
    <dgm:pt modelId="{258C3CDA-316F-499A-95F0-95093D4635E9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Better Health </a:t>
          </a:r>
          <a:endParaRPr lang="en-US" b="1" dirty="0">
            <a:latin typeface="+mj-lt"/>
          </a:endParaRPr>
        </a:p>
      </dgm:t>
    </dgm:pt>
    <dgm:pt modelId="{51552185-B7EA-43D1-9226-66767572DF13}" type="parTrans" cxnId="{CC7BE057-DC35-43AC-96FB-98E11719909A}">
      <dgm:prSet/>
      <dgm:spPr/>
      <dgm:t>
        <a:bodyPr/>
        <a:lstStyle/>
        <a:p>
          <a:endParaRPr lang="en-US"/>
        </a:p>
      </dgm:t>
    </dgm:pt>
    <dgm:pt modelId="{A77A3B16-1A39-412E-B4DB-A730616E1302}" type="sibTrans" cxnId="{CC7BE057-DC35-43AC-96FB-98E11719909A}">
      <dgm:prSet/>
      <dgm:spPr/>
      <dgm:t>
        <a:bodyPr/>
        <a:lstStyle/>
        <a:p>
          <a:endParaRPr lang="en-US"/>
        </a:p>
      </dgm:t>
    </dgm:pt>
    <dgm:pt modelId="{BA9EB270-3448-4AC2-8BE9-51AFAB404405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Lower Cost</a:t>
          </a:r>
          <a:endParaRPr lang="en-US" b="1" dirty="0">
            <a:latin typeface="+mj-lt"/>
          </a:endParaRPr>
        </a:p>
      </dgm:t>
    </dgm:pt>
    <dgm:pt modelId="{7A5F9212-87C8-404E-8C22-C797878B4BC4}" type="sibTrans" cxnId="{05877835-216A-401A-B446-1DB0625C8807}">
      <dgm:prSet/>
      <dgm:spPr/>
      <dgm:t>
        <a:bodyPr/>
        <a:lstStyle/>
        <a:p>
          <a:endParaRPr lang="en-US"/>
        </a:p>
      </dgm:t>
    </dgm:pt>
    <dgm:pt modelId="{9181F8AA-9657-47CA-B46C-175C6279DF2B}" type="parTrans" cxnId="{05877835-216A-401A-B446-1DB0625C8807}">
      <dgm:prSet/>
      <dgm:spPr/>
      <dgm:t>
        <a:bodyPr/>
        <a:lstStyle/>
        <a:p>
          <a:endParaRPr lang="en-US"/>
        </a:p>
      </dgm:t>
    </dgm:pt>
    <dgm:pt modelId="{76798887-D1CE-415A-B995-52918B2BD59C}" type="pres">
      <dgm:prSet presAssocID="{B4916676-7D76-410B-A9C3-B2CDC3C93901}" presName="compositeShape" presStyleCnt="0">
        <dgm:presLayoutVars>
          <dgm:dir/>
          <dgm:resizeHandles/>
        </dgm:presLayoutVars>
      </dgm:prSet>
      <dgm:spPr/>
    </dgm:pt>
    <dgm:pt modelId="{674EA276-05E7-4514-A27D-D7CFA53F1C6E}" type="pres">
      <dgm:prSet presAssocID="{B4916676-7D76-410B-A9C3-B2CDC3C93901}" presName="pyramid" presStyleLbl="node1" presStyleIdx="0" presStyleCnt="1" custScaleX="76250" custScaleY="76250" custLinFactNeighborX="16674" custLinFactNeighborY="-6311"/>
      <dgm:spPr>
        <a:solidFill>
          <a:schemeClr val="accent1">
            <a:hueOff val="0"/>
            <a:satOff val="0"/>
            <a:lumOff val="0"/>
          </a:schemeClr>
        </a:solidFill>
      </dgm:spPr>
    </dgm:pt>
    <dgm:pt modelId="{F007ADB1-F514-4A49-8815-08A69C69D95D}" type="pres">
      <dgm:prSet presAssocID="{B4916676-7D76-410B-A9C3-B2CDC3C93901}" presName="theList" presStyleCnt="0"/>
      <dgm:spPr/>
    </dgm:pt>
    <dgm:pt modelId="{EDC1B609-FBFB-4739-9023-BC05D42D1F40}" type="pres">
      <dgm:prSet presAssocID="{020F3DF8-181E-4D0B-A79D-B1F48517632F}" presName="aNode" presStyleLbl="fgAcc1" presStyleIdx="0" presStyleCnt="3" custScaleX="84615" custScaleY="23954" custLinFactY="7210" custLinFactNeighborX="-258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C73F1-FEDD-4C5C-A378-EB3A7A5FA897}" type="pres">
      <dgm:prSet presAssocID="{020F3DF8-181E-4D0B-A79D-B1F48517632F}" presName="aSpace" presStyleCnt="0"/>
      <dgm:spPr/>
    </dgm:pt>
    <dgm:pt modelId="{1C486C88-56E2-49C5-BC9B-ADC9DCF737B8}" type="pres">
      <dgm:prSet presAssocID="{258C3CDA-316F-499A-95F0-95093D4635E9}" presName="aNode" presStyleLbl="fgAcc1" presStyleIdx="1" presStyleCnt="3" custScaleX="78846" custScaleY="22872" custLinFactY="6117" custLinFactNeighborX="-794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C0C8D-FECF-4F88-857F-7851E2F9008A}" type="pres">
      <dgm:prSet presAssocID="{258C3CDA-316F-499A-95F0-95093D4635E9}" presName="aSpace" presStyleCnt="0"/>
      <dgm:spPr/>
    </dgm:pt>
    <dgm:pt modelId="{CA1B15D8-0067-401C-A14F-DAA3B2CE1058}" type="pres">
      <dgm:prSet presAssocID="{BA9EB270-3448-4AC2-8BE9-51AFAB404405}" presName="aNode" presStyleLbl="fgAcc1" presStyleIdx="2" presStyleCnt="3" custScaleX="82692" custScaleY="22756" custLinFactY="-4255" custLinFactNeighborX="233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71933-BDF1-4CA0-A1E4-E63024819CE9}" type="pres">
      <dgm:prSet presAssocID="{BA9EB270-3448-4AC2-8BE9-51AFAB404405}" presName="aSpace" presStyleCnt="0"/>
      <dgm:spPr/>
    </dgm:pt>
  </dgm:ptLst>
  <dgm:cxnLst>
    <dgm:cxn modelId="{CC7BE057-DC35-43AC-96FB-98E11719909A}" srcId="{B4916676-7D76-410B-A9C3-B2CDC3C93901}" destId="{258C3CDA-316F-499A-95F0-95093D4635E9}" srcOrd="1" destOrd="0" parTransId="{51552185-B7EA-43D1-9226-66767572DF13}" sibTransId="{A77A3B16-1A39-412E-B4DB-A730616E1302}"/>
    <dgm:cxn modelId="{0AC75F3E-22DB-49D1-9D5B-3C1C2C0C60E2}" type="presOf" srcId="{B4916676-7D76-410B-A9C3-B2CDC3C93901}" destId="{76798887-D1CE-415A-B995-52918B2BD59C}" srcOrd="0" destOrd="0" presId="urn:microsoft.com/office/officeart/2005/8/layout/pyramid2"/>
    <dgm:cxn modelId="{6A59970C-510B-43D7-9E08-E226007CA404}" type="presOf" srcId="{258C3CDA-316F-499A-95F0-95093D4635E9}" destId="{1C486C88-56E2-49C5-BC9B-ADC9DCF737B8}" srcOrd="0" destOrd="0" presId="urn:microsoft.com/office/officeart/2005/8/layout/pyramid2"/>
    <dgm:cxn modelId="{8BA16B43-1A29-470B-BD79-FC0DA1CC6FF4}" srcId="{B4916676-7D76-410B-A9C3-B2CDC3C93901}" destId="{020F3DF8-181E-4D0B-A79D-B1F48517632F}" srcOrd="0" destOrd="0" parTransId="{2354230B-A120-45E5-A5FF-73D6854C484E}" sibTransId="{3F3C4DB7-D14E-4DA9-8316-9A7595C8E4BE}"/>
    <dgm:cxn modelId="{5D14C6C2-1262-4199-BB4E-77068A8C9642}" type="presOf" srcId="{BA9EB270-3448-4AC2-8BE9-51AFAB404405}" destId="{CA1B15D8-0067-401C-A14F-DAA3B2CE1058}" srcOrd="0" destOrd="0" presId="urn:microsoft.com/office/officeart/2005/8/layout/pyramid2"/>
    <dgm:cxn modelId="{05877835-216A-401A-B446-1DB0625C8807}" srcId="{B4916676-7D76-410B-A9C3-B2CDC3C93901}" destId="{BA9EB270-3448-4AC2-8BE9-51AFAB404405}" srcOrd="2" destOrd="0" parTransId="{9181F8AA-9657-47CA-B46C-175C6279DF2B}" sibTransId="{7A5F9212-87C8-404E-8C22-C797878B4BC4}"/>
    <dgm:cxn modelId="{AE0E74E5-0083-4D23-991F-2173A9E3D74D}" type="presOf" srcId="{020F3DF8-181E-4D0B-A79D-B1F48517632F}" destId="{EDC1B609-FBFB-4739-9023-BC05D42D1F40}" srcOrd="0" destOrd="0" presId="urn:microsoft.com/office/officeart/2005/8/layout/pyramid2"/>
    <dgm:cxn modelId="{884E5B5B-5D3E-44BC-AF9F-EE3E45F20CDB}" type="presParOf" srcId="{76798887-D1CE-415A-B995-52918B2BD59C}" destId="{674EA276-05E7-4514-A27D-D7CFA53F1C6E}" srcOrd="0" destOrd="0" presId="urn:microsoft.com/office/officeart/2005/8/layout/pyramid2"/>
    <dgm:cxn modelId="{DD40E2DB-228E-4CBA-AD5F-D1ED9B576513}" type="presParOf" srcId="{76798887-D1CE-415A-B995-52918B2BD59C}" destId="{F007ADB1-F514-4A49-8815-08A69C69D95D}" srcOrd="1" destOrd="0" presId="urn:microsoft.com/office/officeart/2005/8/layout/pyramid2"/>
    <dgm:cxn modelId="{C998C49F-0084-4E15-ADFA-210CD8D7DD2D}" type="presParOf" srcId="{F007ADB1-F514-4A49-8815-08A69C69D95D}" destId="{EDC1B609-FBFB-4739-9023-BC05D42D1F40}" srcOrd="0" destOrd="0" presId="urn:microsoft.com/office/officeart/2005/8/layout/pyramid2"/>
    <dgm:cxn modelId="{0E661C9C-C7FA-49AE-BC6B-6289F1208004}" type="presParOf" srcId="{F007ADB1-F514-4A49-8815-08A69C69D95D}" destId="{189C73F1-FEDD-4C5C-A378-EB3A7A5FA897}" srcOrd="1" destOrd="0" presId="urn:microsoft.com/office/officeart/2005/8/layout/pyramid2"/>
    <dgm:cxn modelId="{0B9625F8-A76E-4CF8-9BAF-8ABCB2D7BD77}" type="presParOf" srcId="{F007ADB1-F514-4A49-8815-08A69C69D95D}" destId="{1C486C88-56E2-49C5-BC9B-ADC9DCF737B8}" srcOrd="2" destOrd="0" presId="urn:microsoft.com/office/officeart/2005/8/layout/pyramid2"/>
    <dgm:cxn modelId="{540CF405-48FB-499E-8B29-F651B7C5A9D5}" type="presParOf" srcId="{F007ADB1-F514-4A49-8815-08A69C69D95D}" destId="{12FC0C8D-FECF-4F88-857F-7851E2F9008A}" srcOrd="3" destOrd="0" presId="urn:microsoft.com/office/officeart/2005/8/layout/pyramid2"/>
    <dgm:cxn modelId="{F2419B59-8AEE-4E0C-9CE6-D5320AA49836}" type="presParOf" srcId="{F007ADB1-F514-4A49-8815-08A69C69D95D}" destId="{CA1B15D8-0067-401C-A14F-DAA3B2CE1058}" srcOrd="4" destOrd="0" presId="urn:microsoft.com/office/officeart/2005/8/layout/pyramid2"/>
    <dgm:cxn modelId="{D032C775-E92A-487D-96CA-55F5177A806B}" type="presParOf" srcId="{F007ADB1-F514-4A49-8815-08A69C69D95D}" destId="{EC571933-BDF1-4CA0-A1E4-E63024819CE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7AEC-1B56-497E-AA18-630FB18C48A9}">
      <dsp:nvSpPr>
        <dsp:cNvPr id="0" name=""/>
        <dsp:cNvSpPr/>
      </dsp:nvSpPr>
      <dsp:spPr>
        <a:xfrm>
          <a:off x="2659" y="135226"/>
          <a:ext cx="3240207" cy="1296083"/>
        </a:xfrm>
        <a:prstGeom prst="chevron">
          <a:avLst/>
        </a:prstGeom>
        <a:solidFill>
          <a:srgbClr val="FF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Curriculum Development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50701" y="135226"/>
        <a:ext cx="1944124" cy="1296083"/>
      </dsp:txXfrm>
    </dsp:sp>
    <dsp:sp modelId="{75A2F7BC-5D29-4E06-B0DB-8DEB26EEDABB}">
      <dsp:nvSpPr>
        <dsp:cNvPr id="0" name=""/>
        <dsp:cNvSpPr/>
      </dsp:nvSpPr>
      <dsp:spPr>
        <a:xfrm>
          <a:off x="2918846" y="135226"/>
          <a:ext cx="3240207" cy="1296083"/>
        </a:xfrm>
        <a:prstGeom prst="chevron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Pilot &amp; Evaluate Curriculum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566888" y="135226"/>
        <a:ext cx="1944124" cy="1296083"/>
      </dsp:txXfrm>
    </dsp:sp>
    <dsp:sp modelId="{49E2FD71-05CC-4BAE-AB2E-D6A975A29A52}">
      <dsp:nvSpPr>
        <dsp:cNvPr id="0" name=""/>
        <dsp:cNvSpPr/>
      </dsp:nvSpPr>
      <dsp:spPr>
        <a:xfrm>
          <a:off x="5835033" y="135226"/>
          <a:ext cx="3240207" cy="1296083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Statewide Dissemination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6483075" y="135226"/>
        <a:ext cx="1944124" cy="1296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EA276-05E7-4514-A27D-D7CFA53F1C6E}">
      <dsp:nvSpPr>
        <dsp:cNvPr id="0" name=""/>
        <dsp:cNvSpPr/>
      </dsp:nvSpPr>
      <dsp:spPr>
        <a:xfrm>
          <a:off x="1507465" y="212652"/>
          <a:ext cx="2914219" cy="2914219"/>
        </a:xfrm>
        <a:prstGeom prst="triangl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B609-FBFB-4739-9023-BC05D42D1F40}">
      <dsp:nvSpPr>
        <dsp:cNvPr id="0" name=""/>
        <dsp:cNvSpPr/>
      </dsp:nvSpPr>
      <dsp:spPr>
        <a:xfrm>
          <a:off x="1875085" y="945257"/>
          <a:ext cx="2102050" cy="6837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Better Care</a:t>
          </a:r>
          <a:endParaRPr lang="en-US" sz="2400" b="1" kern="1200" dirty="0">
            <a:latin typeface="+mj-lt"/>
          </a:endParaRPr>
        </a:p>
      </dsp:txBody>
      <dsp:txXfrm>
        <a:off x="1908464" y="978636"/>
        <a:ext cx="2035292" cy="617009"/>
      </dsp:txXfrm>
    </dsp:sp>
    <dsp:sp modelId="{1C486C88-56E2-49C5-BC9B-ADC9DCF737B8}">
      <dsp:nvSpPr>
        <dsp:cNvPr id="0" name=""/>
        <dsp:cNvSpPr/>
      </dsp:nvSpPr>
      <dsp:spPr>
        <a:xfrm>
          <a:off x="615259" y="1954637"/>
          <a:ext cx="1958733" cy="6528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Better Health </a:t>
          </a:r>
          <a:endParaRPr lang="en-US" sz="2400" b="1" kern="1200" dirty="0">
            <a:latin typeface="+mj-lt"/>
          </a:endParaRPr>
        </a:p>
      </dsp:txBody>
      <dsp:txXfrm>
        <a:off x="647130" y="1986508"/>
        <a:ext cx="1894991" cy="589139"/>
      </dsp:txXfrm>
    </dsp:sp>
    <dsp:sp modelId="{CA1B15D8-0067-401C-A14F-DAA3B2CE1058}">
      <dsp:nvSpPr>
        <dsp:cNvPr id="0" name=""/>
        <dsp:cNvSpPr/>
      </dsp:nvSpPr>
      <dsp:spPr>
        <a:xfrm>
          <a:off x="3123385" y="1954637"/>
          <a:ext cx="2054278" cy="6495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Lower Cost</a:t>
          </a:r>
          <a:endParaRPr lang="en-US" sz="2400" b="1" kern="1200" dirty="0">
            <a:latin typeface="+mj-lt"/>
          </a:endParaRPr>
        </a:p>
      </dsp:txBody>
      <dsp:txXfrm>
        <a:off x="3155094" y="1986346"/>
        <a:ext cx="1990860" cy="58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37848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548749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5" y="6378481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48749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39" y="6378481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48749"/>
            <a:ext cx="10058400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27" y="5548749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27" y="6378481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27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7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27" y="25679401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7" y="26433446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188" y="14951552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21222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348867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5043762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620428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348867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96538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36" y="5348867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36" y="621222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36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6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36" y="25669876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6" y="6295353"/>
            <a:ext cx="13591277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5431995"/>
            <a:ext cx="13573126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22338" y="18240478"/>
            <a:ext cx="1359286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42080" y="17409229"/>
            <a:ext cx="13573125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5154276" y="21595083"/>
            <a:ext cx="1357153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154276" y="20739663"/>
            <a:ext cx="13571534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5162215" y="6295353"/>
            <a:ext cx="1357153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154277" y="5431995"/>
            <a:ext cx="13579475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395741" y="5431995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395741" y="6295353"/>
            <a:ext cx="13576029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395741" y="17377122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390710" y="18157350"/>
            <a:ext cx="13581061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395741" y="25845657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395742" y="26625887"/>
            <a:ext cx="13581061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3930311" y="20388301"/>
            <a:ext cx="13578840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6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917141" y="25063837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3906858" y="17032206"/>
            <a:ext cx="1355538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3906859" y="17032206"/>
            <a:ext cx="13569696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21222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348867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5043762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620428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348867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96538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36" y="5348867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36" y="621222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36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6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36" y="25669876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21222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348867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5043762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620428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348867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96538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36" y="5348867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36" y="621222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36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6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36" y="25669876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21222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348867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5043762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620428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348867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96538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36" y="5348867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36" y="621222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36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6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36" y="25669876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25980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313640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288001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0600"/>
            <a:ext cx="438912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67305" y="32315729"/>
            <a:ext cx="2514600" cy="33681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0370486" y="21297014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0370486" y="11582400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 userDrawn="1"/>
        </p:nvSpPr>
        <p:spPr>
          <a:xfrm>
            <a:off x="922338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587692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253046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2918400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25" r:id="rId2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77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3946601" y="-77485"/>
            <a:ext cx="13577436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3946601" y="17054234"/>
            <a:ext cx="13534339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3686139" y="31638625"/>
            <a:ext cx="13200441" cy="1090621"/>
            <a:chOff x="44242388" y="28054064"/>
            <a:chExt cx="9771398" cy="10906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-13946601" y="11526118"/>
            <a:ext cx="13577436" cy="8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922338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5154504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29386670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-13892846" y="20466669"/>
            <a:ext cx="13534339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4" r:id="rId2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77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template has four</a:t>
            </a: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4780"/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your mouse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on the background and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the layout options.</a:t>
            </a:r>
            <a:endParaRPr lang="en-US" sz="3200" dirty="0" smtClean="0"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TEXT: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PHOTOS: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3200" b="1" u="sng" baseline="0" dirty="0" smtClean="0">
                <a:latin typeface="Trebuchet MS" pitchFamily="34" charset="0"/>
              </a:rPr>
              <a:t>TABLES: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36”x48” professional  poster. It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200" baseline="0" dirty="0" smtClean="0">
                <a:latin typeface="Trebuchet MS" pitchFamily="34" charset="0"/>
              </a:rPr>
              <a:t> text, and graphics</a:t>
            </a:r>
            <a:r>
              <a:rPr lang="en-US" sz="3200" dirty="0" smtClean="0">
                <a:latin typeface="Trebuchet MS" pitchFamily="34" charset="0"/>
              </a:rPr>
              <a:t>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it to create your presentation. Then send</a:t>
            </a:r>
            <a:r>
              <a:rPr lang="en-US" sz="3200" baseline="0" dirty="0" smtClean="0">
                <a:latin typeface="Trebuchet MS" pitchFamily="34" charset="0"/>
              </a:rPr>
              <a:t> it </a:t>
            </a:r>
            <a:r>
              <a:rPr lang="en-US" sz="3200" dirty="0" smtClean="0">
                <a:latin typeface="Trebuchet MS" pitchFamily="34" charset="0"/>
              </a:rPr>
              <a:t>to </a:t>
            </a:r>
            <a:r>
              <a:rPr lang="en-US" sz="3200" b="1" dirty="0" smtClean="0">
                <a:latin typeface="Trebuchet MS" pitchFamily="34" charset="0"/>
              </a:rPr>
              <a:t>PosterPresentations.com</a:t>
            </a:r>
            <a:r>
              <a:rPr lang="en-US" sz="32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</a:t>
            </a:r>
            <a:r>
              <a:rPr lang="en-US" sz="3200" b="1" dirty="0" smtClean="0">
                <a:latin typeface="Trebuchet MS" pitchFamily="34" charset="0"/>
              </a:rPr>
              <a:t>online tutorials</a:t>
            </a:r>
            <a:r>
              <a:rPr lang="en-US" sz="32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View our online</a:t>
            </a:r>
            <a:r>
              <a:rPr lang="en-US" sz="3200" baseline="0" dirty="0" smtClean="0">
                <a:latin typeface="Trebuchet MS" pitchFamily="34" charset="0"/>
              </a:rPr>
              <a:t> tutorials at: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(copy</a:t>
            </a:r>
            <a:r>
              <a:rPr lang="en-US" sz="32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Drag a placeholder onto the</a:t>
            </a:r>
            <a:r>
              <a:rPr lang="en-US" sz="3200" baseline="0" dirty="0" smtClean="0">
                <a:latin typeface="Trebuchet MS" pitchFamily="34" charset="0"/>
              </a:rPr>
              <a:t> poster area,</a:t>
            </a:r>
            <a:r>
              <a:rPr lang="en-US" sz="3200" dirty="0" smtClean="0">
                <a:latin typeface="Trebuchet MS" pitchFamily="34" charset="0"/>
              </a:rPr>
              <a:t> size it, and click it to edit.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Move</a:t>
            </a:r>
            <a:r>
              <a:rPr lang="en-US" sz="32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70486" y="21297014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8247" y="15525143"/>
            <a:ext cx="4741366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2926" y="13118821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10370486" y="11582400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922338" y="5257800"/>
            <a:ext cx="10050462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2918400" y="5257800"/>
            <a:ext cx="10050462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583194" y="5267325"/>
            <a:ext cx="20724813" cy="26736675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3" r:id="rId2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0.jpeg"/><Relationship Id="rId18" Type="http://schemas.microsoft.com/office/2007/relationships/diagramDrawing" Target="../diagrams/drawing2.xml"/><Relationship Id="rId26" Type="http://schemas.openxmlformats.org/officeDocument/2006/relationships/image" Target="../media/image16.jpg"/><Relationship Id="rId3" Type="http://schemas.openxmlformats.org/officeDocument/2006/relationships/image" Target="../media/image5.jpeg"/><Relationship Id="rId21" Type="http://schemas.openxmlformats.org/officeDocument/2006/relationships/hyperlink" Target="mailto:cblanks@maseniorcare.org" TargetMode="External"/><Relationship Id="rId7" Type="http://schemas.openxmlformats.org/officeDocument/2006/relationships/image" Target="../media/image9.jpeg"/><Relationship Id="rId12" Type="http://schemas.microsoft.com/office/2007/relationships/diagramDrawing" Target="../diagrams/drawing1.xml"/><Relationship Id="rId17" Type="http://schemas.openxmlformats.org/officeDocument/2006/relationships/diagramColors" Target="../diagrams/colors2.xml"/><Relationship Id="rId25" Type="http://schemas.openxmlformats.org/officeDocument/2006/relationships/image" Target="../media/image15.jpg"/><Relationship Id="rId2" Type="http://schemas.openxmlformats.org/officeDocument/2006/relationships/image" Target="../media/image4.emf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4.jpeg"/><Relationship Id="rId5" Type="http://schemas.openxmlformats.org/officeDocument/2006/relationships/image" Target="../media/image7.jpeg"/><Relationship Id="rId15" Type="http://schemas.openxmlformats.org/officeDocument/2006/relationships/diagramLayout" Target="../diagrams/layout2.xml"/><Relationship Id="rId23" Type="http://schemas.openxmlformats.org/officeDocument/2006/relationships/image" Target="../media/image13.emf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diagramLayout" Target="../diagrams/layout1.xml"/><Relationship Id="rId14" Type="http://schemas.openxmlformats.org/officeDocument/2006/relationships/diagramData" Target="../diagrams/data2.xml"/><Relationship Id="rId22" Type="http://schemas.openxmlformats.org/officeDocument/2006/relationships/hyperlink" Target="mailto:kaiken@rebh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2715" y="24712082"/>
            <a:ext cx="4422632" cy="36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22341" y="5447392"/>
            <a:ext cx="10048875" cy="800211"/>
          </a:xfrm>
          <a:noFill/>
        </p:spPr>
        <p:txBody>
          <a:bodyPr/>
          <a:lstStyle/>
          <a:p>
            <a:r>
              <a:rPr lang="en-US" sz="4000" u="none" dirty="0" smtClean="0">
                <a:solidFill>
                  <a:schemeClr val="tx1"/>
                </a:solidFill>
              </a:rPr>
              <a:t>Project Scope</a:t>
            </a:r>
            <a:endParaRPr lang="en-US" sz="4000" u="none" dirty="0">
              <a:solidFill>
                <a:schemeClr val="tx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t="13106" b="23473"/>
          <a:stretch/>
        </p:blipFill>
        <p:spPr>
          <a:xfrm>
            <a:off x="-7156157" y="26066354"/>
            <a:ext cx="3886519" cy="449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22341" y="19769234"/>
            <a:ext cx="10036683" cy="800211"/>
          </a:xfrm>
          <a:solidFill>
            <a:schemeClr val="bg2"/>
          </a:solidFill>
        </p:spPr>
        <p:txBody>
          <a:bodyPr/>
          <a:lstStyle/>
          <a:p>
            <a:r>
              <a:rPr lang="en-US" sz="4000" u="none" dirty="0" smtClean="0">
                <a:solidFill>
                  <a:schemeClr val="tx1"/>
                </a:solidFill>
              </a:rPr>
              <a:t>Strategy</a:t>
            </a:r>
            <a:endParaRPr lang="en-US" sz="4000" u="none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1587164" y="5447392"/>
            <a:ext cx="20720050" cy="800211"/>
          </a:xfrm>
          <a:noFill/>
        </p:spPr>
        <p:txBody>
          <a:bodyPr/>
          <a:lstStyle/>
          <a:p>
            <a:r>
              <a:rPr lang="en-US" sz="4000" u="none" dirty="0" smtClean="0">
                <a:solidFill>
                  <a:schemeClr val="tx1"/>
                </a:solidFill>
              </a:rPr>
              <a:t>The Care Transitions Infrastructure</a:t>
            </a:r>
            <a:endParaRPr lang="en-US" sz="4000" u="none" dirty="0">
              <a:solidFill>
                <a:schemeClr val="tx1"/>
              </a:solidFill>
            </a:endParaRPr>
          </a:p>
        </p:txBody>
      </p:sp>
      <p:sp>
        <p:nvSpPr>
          <p:cNvPr id="259" name="Text Placeholder 258"/>
          <p:cNvSpPr>
            <a:spLocks noGrp="1"/>
          </p:cNvSpPr>
          <p:nvPr>
            <p:ph type="body" sz="quarter" idx="25"/>
          </p:nvPr>
        </p:nvSpPr>
        <p:spPr>
          <a:xfrm>
            <a:off x="32905536" y="5447392"/>
            <a:ext cx="10047018" cy="800211"/>
          </a:xfrm>
          <a:noFill/>
        </p:spPr>
        <p:txBody>
          <a:bodyPr/>
          <a:lstStyle/>
          <a:p>
            <a:r>
              <a:rPr lang="en-US" sz="4000" u="none" dirty="0" smtClean="0">
                <a:solidFill>
                  <a:schemeClr val="tx1"/>
                </a:solidFill>
              </a:rPr>
              <a:t>Care Transitions Curriculum</a:t>
            </a:r>
            <a:endParaRPr lang="en-US" sz="4000" u="none" dirty="0">
              <a:solidFill>
                <a:schemeClr val="tx1"/>
              </a:solidFill>
            </a:endParaRPr>
          </a:p>
        </p:txBody>
      </p:sp>
      <p:sp>
        <p:nvSpPr>
          <p:cNvPr id="264" name="Text Placeholder 263"/>
          <p:cNvSpPr>
            <a:spLocks noGrp="1"/>
          </p:cNvSpPr>
          <p:nvPr>
            <p:ph type="body" sz="quarter" idx="30"/>
          </p:nvPr>
        </p:nvSpPr>
        <p:spPr>
          <a:xfrm>
            <a:off x="12525691" y="24687712"/>
            <a:ext cx="6356669" cy="7134239"/>
          </a:xfrm>
        </p:spPr>
        <p:txBody>
          <a:bodyPr/>
          <a:lstStyle/>
          <a:p>
            <a:r>
              <a:rPr lang="en-US" sz="2800" b="1" i="1" dirty="0" smtClean="0">
                <a:latin typeface="+mn-lt"/>
              </a:rPr>
              <a:t>Service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 smtClean="0">
                <a:latin typeface="+mn-lt"/>
              </a:rPr>
              <a:t>Baystate</a:t>
            </a:r>
            <a:r>
              <a:rPr lang="en-US" sz="2600" dirty="0" smtClean="0">
                <a:latin typeface="+mn-lt"/>
              </a:rPr>
              <a:t> Health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Berkshire Health Systems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Cooley Dickinson Hospital &amp; VNA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Commonwealth Care Alliance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Genesis Healthcare/Heritage Hall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Holyoke Health Center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Holyoke Medical Center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Holyoke VNA &amp; Hospice Life Care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Jewish Geriatric Services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Noble Hospital and VNA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Mercy Medical Center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Mercy Home Care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MA Senior Care Association</a:t>
            </a:r>
            <a:endParaRPr lang="en-US" sz="2600" dirty="0">
              <a:latin typeface="+mn-lt"/>
            </a:endParaRPr>
          </a:p>
        </p:txBody>
      </p:sp>
      <p:sp>
        <p:nvSpPr>
          <p:cNvPr id="265" name="Text Placeholder 264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" name="Text Placeholder 265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7" name="Text Placeholder 266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8" name="Text Placeholder 267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9" name="Text Placeholder 268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0" name="Text Placeholder 269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1" name="Text Placeholder 270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2" name="Text Placeholder 271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3" name="Text Placeholder 272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4" name="Text Placeholder 273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5" name="Text Placeholder 274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" name="Text Placeholder 275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" name="Picture Placeholder 54"/>
          <p:cNvPicPr>
            <a:picLocks noGrp="1" noChangeAspect="1"/>
          </p:cNvPicPr>
          <p:nvPr>
            <p:ph type="pic" sz="quarter" idx="1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7" b="29607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3" b="29603"/>
          <a:stretch>
            <a:fillRect/>
          </a:stretch>
        </p:blipFill>
        <p:spPr/>
      </p:pic>
      <p:pic>
        <p:nvPicPr>
          <p:cNvPr id="1035" name="Picture Placeholder 1034"/>
          <p:cNvPicPr>
            <a:picLocks noGrp="1" noChangeAspect="1"/>
          </p:cNvPicPr>
          <p:nvPr>
            <p:ph type="pic" sz="quarter" idx="13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793"/>
          <a:stretch>
            <a:fillRect/>
          </a:stretch>
        </p:blipFill>
        <p:spPr>
          <a:xfrm>
            <a:off x="-9326880" y="27038195"/>
            <a:ext cx="3924914" cy="2401779"/>
          </a:xfrm>
          <a:effectLst>
            <a:softEdge rad="317500"/>
          </a:effectLst>
        </p:spPr>
      </p:pic>
      <p:sp>
        <p:nvSpPr>
          <p:cNvPr id="279" name="Text Placeholder 278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0" name="Text Placeholder 279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1" name="Text Placeholder 280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2" name="Text Placeholder 281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3" name="Text Placeholder 282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5" name="Text Placeholder 284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7" name="Text Placeholder 286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" name="Text Placeholder 1023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5" name="Text Placeholder 1024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7" name="Text Placeholder 1026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8" name="Text Placeholder 102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9" name="Text Placeholder 1028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1" name="Text Placeholder 1030"/>
          <p:cNvSpPr>
            <a:spLocks noGrp="1"/>
          </p:cNvSpPr>
          <p:nvPr>
            <p:ph type="body" sz="quarter" idx="151"/>
          </p:nvPr>
        </p:nvSpPr>
        <p:spPr>
          <a:xfrm>
            <a:off x="5932593" y="2652427"/>
            <a:ext cx="31998968" cy="1280160"/>
          </a:xfrm>
        </p:spPr>
        <p:txBody>
          <a:bodyPr>
            <a:normAutofit/>
          </a:bodyPr>
          <a:lstStyle/>
          <a:p>
            <a:r>
              <a:rPr lang="en-US" sz="6600" i="1" dirty="0"/>
              <a:t>Equipping Nurses to Lead Effective </a:t>
            </a:r>
            <a:r>
              <a:rPr lang="en-US" sz="6600" i="1" dirty="0" smtClean="0"/>
              <a:t>Patient-Centered Care </a:t>
            </a:r>
            <a:r>
              <a:rPr lang="en-US" sz="6600" i="1" dirty="0"/>
              <a:t>Transitions</a:t>
            </a:r>
          </a:p>
          <a:p>
            <a:endParaRPr lang="en-US" dirty="0"/>
          </a:p>
        </p:txBody>
      </p:sp>
      <p:sp>
        <p:nvSpPr>
          <p:cNvPr id="1032" name="Text Placeholder 1031"/>
          <p:cNvSpPr>
            <a:spLocks noGrp="1"/>
          </p:cNvSpPr>
          <p:nvPr>
            <p:ph type="body" sz="quarter" idx="153"/>
          </p:nvPr>
        </p:nvSpPr>
        <p:spPr>
          <a:xfrm>
            <a:off x="5932593" y="1014453"/>
            <a:ext cx="31998968" cy="16379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Care Transitions Education Project</a:t>
            </a:r>
            <a:endParaRPr lang="en-US" b="1" dirty="0"/>
          </a:p>
        </p:txBody>
      </p:sp>
      <p:sp>
        <p:nvSpPr>
          <p:cNvPr id="127" name="Text Box 789"/>
          <p:cNvSpPr txBox="1">
            <a:spLocks noChangeArrowheads="1"/>
          </p:cNvSpPr>
          <p:nvPr/>
        </p:nvSpPr>
        <p:spPr bwMode="auto">
          <a:xfrm>
            <a:off x="5626713" y="6534906"/>
            <a:ext cx="513331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The Care Transitions Education Project will prepare </a:t>
            </a:r>
            <a:r>
              <a:rPr lang="en-US" sz="2800" dirty="0"/>
              <a:t>and empower more nurses to lead and improve </a:t>
            </a:r>
            <a:r>
              <a:rPr lang="en-US" sz="2800" dirty="0" smtClean="0"/>
              <a:t>patient-centered care transitions.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ea typeface="ＭＳ Ｐゴシック" charset="-128"/>
              </a:rPr>
              <a:t>The Massachusetts Senior Care Foundation and the Western Massachusetts Nursing Collaborative are working together to implement the 3 year project. </a:t>
            </a:r>
          </a:p>
        </p:txBody>
      </p:sp>
      <p:sp>
        <p:nvSpPr>
          <p:cNvPr id="1033" name="Text Placeholder 1032"/>
          <p:cNvSpPr>
            <a:spLocks noGrp="1"/>
          </p:cNvSpPr>
          <p:nvPr>
            <p:ph type="body" sz="quarter" idx="24"/>
          </p:nvPr>
        </p:nvSpPr>
        <p:spPr>
          <a:xfrm>
            <a:off x="11598725" y="23528341"/>
            <a:ext cx="20698058" cy="800211"/>
          </a:xfrm>
          <a:solidFill>
            <a:schemeClr val="bg2"/>
          </a:solidFill>
        </p:spPr>
        <p:txBody>
          <a:bodyPr/>
          <a:lstStyle/>
          <a:p>
            <a:r>
              <a:rPr lang="en-US" sz="4000" u="none" dirty="0" smtClean="0">
                <a:solidFill>
                  <a:schemeClr val="tx1"/>
                </a:solidFill>
              </a:rPr>
              <a:t>Project Partners</a:t>
            </a:r>
            <a:endParaRPr lang="en-US" sz="4000" u="none" dirty="0">
              <a:solidFill>
                <a:schemeClr val="tx1"/>
              </a:solidFill>
            </a:endParaRPr>
          </a:p>
        </p:txBody>
      </p:sp>
      <p:pic>
        <p:nvPicPr>
          <p:cNvPr id="1039" name="Picture Placeholder 1038"/>
          <p:cNvPicPr>
            <a:picLocks noGrp="1" noChangeAspect="1"/>
          </p:cNvPicPr>
          <p:nvPr>
            <p:ph type="pic" sz="quarter" idx="13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" b="3987"/>
          <a:stretch>
            <a:fillRect/>
          </a:stretch>
        </p:blipFill>
        <p:spPr>
          <a:xfrm>
            <a:off x="-6884351" y="27038195"/>
            <a:ext cx="4074214" cy="2493141"/>
          </a:xfrm>
          <a:effectLst>
            <a:softEdge rad="317500"/>
          </a:effectLst>
        </p:spPr>
      </p:pic>
      <p:pic>
        <p:nvPicPr>
          <p:cNvPr id="1045" name="Picture Placeholder 1044"/>
          <p:cNvPicPr>
            <a:picLocks noGrp="1" noChangeAspect="1"/>
          </p:cNvPicPr>
          <p:nvPr>
            <p:ph type="pic" sz="quarter" idx="134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6" b="22668"/>
          <a:stretch/>
        </p:blipFill>
        <p:spPr>
          <a:xfrm>
            <a:off x="-7683589" y="25994023"/>
            <a:ext cx="4413951" cy="27010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" name="Text Placeholder 263"/>
          <p:cNvSpPr>
            <a:spLocks noGrp="1"/>
          </p:cNvSpPr>
          <p:nvPr>
            <p:ph type="body" sz="quarter" idx="30"/>
          </p:nvPr>
        </p:nvSpPr>
        <p:spPr>
          <a:xfrm>
            <a:off x="25510271" y="24687712"/>
            <a:ext cx="6356669" cy="4222672"/>
          </a:xfrm>
        </p:spPr>
        <p:txBody>
          <a:bodyPr/>
          <a:lstStyle/>
          <a:p>
            <a:r>
              <a:rPr lang="en-US" sz="2800" b="1" i="1" dirty="0" smtClean="0">
                <a:latin typeface="+mn-lt"/>
              </a:rPr>
              <a:t>Education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American International College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Elms College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Holyoke Community College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Greenfield Community College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Springfield Technical Community College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University of Massachusetts Amherst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Westfield State University</a:t>
            </a:r>
          </a:p>
        </p:txBody>
      </p:sp>
      <p:sp>
        <p:nvSpPr>
          <p:cNvPr id="103" name="Text Placeholder 263"/>
          <p:cNvSpPr>
            <a:spLocks noGrp="1"/>
          </p:cNvSpPr>
          <p:nvPr>
            <p:ph type="body" sz="quarter" idx="30"/>
          </p:nvPr>
        </p:nvSpPr>
        <p:spPr>
          <a:xfrm>
            <a:off x="25510271" y="28978117"/>
            <a:ext cx="5777549" cy="2252902"/>
          </a:xfrm>
        </p:spPr>
        <p:txBody>
          <a:bodyPr/>
          <a:lstStyle/>
          <a:p>
            <a:r>
              <a:rPr lang="en-US" sz="2800" b="1" i="1" dirty="0" smtClean="0">
                <a:latin typeface="+mn-lt"/>
              </a:rPr>
              <a:t>Workforce Development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Regional Employment Board of Hampden County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Commonwealth Corporation</a:t>
            </a:r>
          </a:p>
        </p:txBody>
      </p:sp>
      <p:sp>
        <p:nvSpPr>
          <p:cNvPr id="104" name="Text Placeholder 263"/>
          <p:cNvSpPr>
            <a:spLocks noGrp="1"/>
          </p:cNvSpPr>
          <p:nvPr>
            <p:ph type="body" sz="quarter" idx="30"/>
          </p:nvPr>
        </p:nvSpPr>
        <p:spPr>
          <a:xfrm>
            <a:off x="18819811" y="28978117"/>
            <a:ext cx="7042469" cy="2813056"/>
          </a:xfrm>
        </p:spPr>
        <p:txBody>
          <a:bodyPr/>
          <a:lstStyle/>
          <a:p>
            <a:r>
              <a:rPr lang="en-US" sz="2800" b="1" i="1" dirty="0" smtClean="0">
                <a:latin typeface="+mn-lt"/>
              </a:rPr>
              <a:t>Philanthropic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Massachusetts Senior Care Foundation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Irene E. &amp; George A. Davis Foundation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United Way of Pioneer Valley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Home Care Alliance of MA</a:t>
            </a:r>
          </a:p>
        </p:txBody>
      </p:sp>
      <p:sp>
        <p:nvSpPr>
          <p:cNvPr id="115" name="Content Placeholder 1"/>
          <p:cNvSpPr txBox="1">
            <a:spLocks/>
          </p:cNvSpPr>
          <p:nvPr/>
        </p:nvSpPr>
        <p:spPr bwMode="auto">
          <a:xfrm>
            <a:off x="2011680" y="24138653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Develop competency-based care transitions curriculum for experienced and novice nurses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Train service and academic educators to implement curriculum with nurses from across settings and nursing students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Pilot curriculum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with 30 cross-continuum partners in the context of care transitions quality improvement initiatives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Revise curriculum based on evaluation and package for statewide dissemination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Integrate with statewide care transitions efforts</a:t>
            </a:r>
          </a:p>
        </p:txBody>
      </p:sp>
      <p:graphicFrame>
        <p:nvGraphicFramePr>
          <p:cNvPr id="116" name="Diagram 115"/>
          <p:cNvGraphicFramePr/>
          <p:nvPr>
            <p:extLst>
              <p:ext uri="{D42A27DB-BD31-4B8C-83A1-F6EECF244321}">
                <p14:modId xmlns:p14="http://schemas.microsoft.com/office/powerpoint/2010/main" val="2297792325"/>
              </p:ext>
            </p:extLst>
          </p:nvPr>
        </p:nvGraphicFramePr>
        <p:xfrm>
          <a:off x="1440043" y="22112047"/>
          <a:ext cx="9077901" cy="156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7" name="Rectangle 116"/>
          <p:cNvSpPr/>
          <p:nvPr/>
        </p:nvSpPr>
        <p:spPr>
          <a:xfrm>
            <a:off x="2230966" y="21188861"/>
            <a:ext cx="1263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9/11-9/12</a:t>
            </a:r>
            <a:endParaRPr lang="en-US" sz="2000" b="1" dirty="0"/>
          </a:p>
        </p:txBody>
      </p:sp>
      <p:sp>
        <p:nvSpPr>
          <p:cNvPr id="118" name="Rectangle 117"/>
          <p:cNvSpPr/>
          <p:nvPr/>
        </p:nvSpPr>
        <p:spPr>
          <a:xfrm>
            <a:off x="5184014" y="21188861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Year 2-3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10/12-12/13</a:t>
            </a:r>
            <a:endParaRPr lang="en-US" sz="2000" b="1" dirty="0"/>
          </a:p>
        </p:txBody>
      </p:sp>
      <p:sp>
        <p:nvSpPr>
          <p:cNvPr id="119" name="Rectangle 118"/>
          <p:cNvSpPr/>
          <p:nvPr/>
        </p:nvSpPr>
        <p:spPr>
          <a:xfrm>
            <a:off x="8224301" y="21188861"/>
            <a:ext cx="1378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1/14 - 8/14</a:t>
            </a:r>
            <a:endParaRPr lang="en-US" sz="2000" b="1" dirty="0"/>
          </a:p>
        </p:txBody>
      </p:sp>
      <p:sp>
        <p:nvSpPr>
          <p:cNvPr id="221" name="Text Box 789"/>
          <p:cNvSpPr txBox="1">
            <a:spLocks noChangeArrowheads="1"/>
          </p:cNvSpPr>
          <p:nvPr/>
        </p:nvSpPr>
        <p:spPr bwMode="auto">
          <a:xfrm>
            <a:off x="1283191" y="11676535"/>
            <a:ext cx="8456278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03238" indent="-503238">
              <a:spcBef>
                <a:spcPts val="1000"/>
              </a:spcBef>
              <a:spcAft>
                <a:spcPts val="1000"/>
              </a:spcAft>
            </a:pPr>
            <a:r>
              <a:rPr lang="en-US" sz="3200" b="1" i="1" dirty="0" smtClean="0">
                <a:cs typeface="Arial" pitchFamily="34" charset="0"/>
              </a:rPr>
              <a:t>Project Goals</a:t>
            </a:r>
          </a:p>
          <a:p>
            <a:pPr marL="342900" marR="0" lvl="0" indent="-342900">
              <a:spcBef>
                <a:spcPts val="1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800" dirty="0" smtClean="0">
                <a:ea typeface="Calibri"/>
                <a:cs typeface="Arial"/>
              </a:rPr>
              <a:t>Increase </a:t>
            </a:r>
            <a:r>
              <a:rPr lang="en-US" sz="2800" dirty="0">
                <a:ea typeface="Calibri"/>
                <a:cs typeface="Arial"/>
              </a:rPr>
              <a:t>the number of practicing nurses  and nursing students prepared to assume leadership roles in care transitions</a:t>
            </a:r>
            <a:endParaRPr lang="en-US" sz="2800" dirty="0">
              <a:latin typeface="Arial"/>
              <a:ea typeface="Calibri"/>
            </a:endParaRPr>
          </a:p>
          <a:p>
            <a:pPr marL="342900" marR="0" lvl="0" indent="-342900">
              <a:spcBef>
                <a:spcPts val="1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800" dirty="0" smtClean="0">
                <a:ea typeface="Calibri"/>
                <a:cs typeface="Arial"/>
              </a:rPr>
              <a:t>Increase nurses</a:t>
            </a:r>
            <a:r>
              <a:rPr lang="en-US" sz="2800" dirty="0">
                <a:ea typeface="Calibri"/>
                <a:cs typeface="Arial"/>
              </a:rPr>
              <a:t>’ leadership in coordinating care and collaborating across the continuum </a:t>
            </a:r>
            <a:r>
              <a:rPr lang="en-US" sz="2800" dirty="0" smtClean="0">
                <a:ea typeface="Calibri"/>
                <a:cs typeface="Arial"/>
              </a:rPr>
              <a:t>to </a:t>
            </a:r>
            <a:r>
              <a:rPr lang="en-US" sz="2800" dirty="0">
                <a:ea typeface="Calibri"/>
                <a:cs typeface="Arial"/>
              </a:rPr>
              <a:t>improve the quality of patient care </a:t>
            </a:r>
            <a:r>
              <a:rPr lang="en-US" sz="2800" dirty="0" smtClean="0">
                <a:ea typeface="Calibri"/>
                <a:cs typeface="Arial"/>
              </a:rPr>
              <a:t>transitions</a:t>
            </a:r>
            <a:endParaRPr lang="en-US" sz="2800" dirty="0">
              <a:ea typeface="ＭＳ Ｐゴシック" charset="-128"/>
            </a:endParaRPr>
          </a:p>
        </p:txBody>
      </p:sp>
      <p:pic>
        <p:nvPicPr>
          <p:cNvPr id="233" name="Picture Placeholder 232" descr="Jaci Jordan and Melrose Lahood.JPG"/>
          <p:cNvPicPr>
            <a:picLocks noGrp="1" noChangeAspect="1"/>
          </p:cNvPicPr>
          <p:nvPr>
            <p:ph type="pic" sz="quarter" idx="130"/>
          </p:nvPr>
        </p:nvPicPr>
        <p:blipFill>
          <a:blip r:embed="rId13" cstate="print"/>
          <a:srcRect t="9213" b="9213"/>
          <a:stretch>
            <a:fillRect/>
          </a:stretch>
        </p:blipFill>
        <p:spPr>
          <a:xfrm>
            <a:off x="18653760" y="24890117"/>
            <a:ext cx="6217919" cy="3804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7" name="Rectangle 236"/>
          <p:cNvSpPr/>
          <p:nvPr/>
        </p:nvSpPr>
        <p:spPr>
          <a:xfrm>
            <a:off x="12484146" y="9782417"/>
            <a:ext cx="6335665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i="1" dirty="0" smtClean="0"/>
              <a:t>Care Transitions: A Definition</a:t>
            </a:r>
          </a:p>
          <a:p>
            <a:pPr marL="342900" lvl="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transfer of a patient from one setting of care or one set of providers to another during the course of an episode of </a:t>
            </a:r>
            <a:r>
              <a:rPr lang="en-US" sz="2800" dirty="0" smtClean="0"/>
              <a:t>care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ll </a:t>
            </a:r>
            <a:r>
              <a:rPr lang="en-US" sz="2800" dirty="0"/>
              <a:t>care settings </a:t>
            </a:r>
            <a:r>
              <a:rPr lang="en-US" sz="2800" dirty="0" smtClean="0"/>
              <a:t>are considered </a:t>
            </a:r>
            <a:r>
              <a:rPr lang="en-US" sz="2800" dirty="0"/>
              <a:t>important to ensuring quality, patient-centered </a:t>
            </a:r>
            <a:r>
              <a:rPr lang="en-US" sz="2800" dirty="0" smtClean="0"/>
              <a:t>care  </a:t>
            </a:r>
            <a:endParaRPr lang="en-US" sz="2800" dirty="0"/>
          </a:p>
        </p:txBody>
      </p:sp>
      <p:sp>
        <p:nvSpPr>
          <p:cNvPr id="239" name="Rectangle 238"/>
          <p:cNvSpPr/>
          <p:nvPr/>
        </p:nvSpPr>
        <p:spPr>
          <a:xfrm>
            <a:off x="12484146" y="6534906"/>
            <a:ext cx="9807818" cy="249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 i="1" dirty="0"/>
              <a:t>Massachusetts Strategic Plan for Care </a:t>
            </a:r>
            <a:r>
              <a:rPr lang="en-US" sz="3200" b="1" i="1" dirty="0" smtClean="0"/>
              <a:t>Transitions</a:t>
            </a:r>
            <a:endParaRPr lang="en-US" sz="3200" dirty="0" smtClean="0"/>
          </a:p>
          <a:p>
            <a:r>
              <a:rPr lang="en-US" sz="2800" dirty="0" smtClean="0"/>
              <a:t>Our vision is for</a:t>
            </a:r>
            <a:r>
              <a:rPr lang="en-US" sz="2800" dirty="0"/>
              <a:t> </a:t>
            </a:r>
            <a:r>
              <a:rPr lang="en-US" sz="2800" dirty="0" smtClean="0"/>
              <a:t>Massachusetts communities to be served by interdisciplinary teams delivering safe, effective, and timely care that is culturally and linguistically appropriate within and across settings. (2010)</a:t>
            </a:r>
            <a:r>
              <a:rPr lang="en-US" sz="3200" dirty="0" smtClean="0"/>
              <a:t>	</a:t>
            </a:r>
            <a:endParaRPr lang="en-US" sz="2400" i="1" dirty="0" smtClean="0"/>
          </a:p>
        </p:txBody>
      </p:sp>
      <p:sp>
        <p:nvSpPr>
          <p:cNvPr id="242" name="Rectangle 241"/>
          <p:cNvSpPr/>
          <p:nvPr/>
        </p:nvSpPr>
        <p:spPr>
          <a:xfrm>
            <a:off x="12484146" y="18682487"/>
            <a:ext cx="7871805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i="1" dirty="0" smtClean="0"/>
              <a:t>Nurses as Leaders</a:t>
            </a:r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/>
              <a:t>Nurses are leaders in Massachusetts statewide care transitions efforts</a:t>
            </a:r>
          </a:p>
          <a:p>
            <a:pPr marL="342900" lvl="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/>
              <a:t>With healthcare reform, all nurses must be more actively engaged in improving care transitions as members of cross-continuum teams</a:t>
            </a:r>
          </a:p>
          <a:p>
            <a:pPr marL="342900" lvl="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/>
              <a:t>Novice and experienced nurses must be better prepared and empowered to assume leadership roles in care transitions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5050257" y="15233166"/>
            <a:ext cx="5490655" cy="3875645"/>
            <a:chOff x="5480561" y="19275788"/>
            <a:chExt cx="5490655" cy="3875645"/>
          </a:xfrm>
        </p:grpSpPr>
        <p:graphicFrame>
          <p:nvGraphicFramePr>
            <p:cNvPr id="244" name="Diagram 243"/>
            <p:cNvGraphicFramePr/>
            <p:nvPr>
              <p:extLst>
                <p:ext uri="{D42A27DB-BD31-4B8C-83A1-F6EECF244321}">
                  <p14:modId xmlns:p14="http://schemas.microsoft.com/office/powerpoint/2010/main" val="2647569968"/>
                </p:ext>
              </p:extLst>
            </p:nvPr>
          </p:nvGraphicFramePr>
          <p:xfrm>
            <a:off x="5480561" y="19275788"/>
            <a:ext cx="5490655" cy="3821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245" name="TextBox 244"/>
            <p:cNvSpPr txBox="1"/>
            <p:nvPr/>
          </p:nvSpPr>
          <p:spPr>
            <a:xfrm>
              <a:off x="7287996" y="21844554"/>
              <a:ext cx="2314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TRIPLE AIM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49" name="Picture 4" descr="Centers for Medicare &amp; Medicaid Services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227804" y="22678237"/>
              <a:ext cx="2286000" cy="473196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33685243" y="12305696"/>
            <a:ext cx="8435248" cy="3472155"/>
            <a:chOff x="33557866" y="13663467"/>
            <a:chExt cx="8435248" cy="3472155"/>
          </a:xfrm>
        </p:grpSpPr>
        <p:sp>
          <p:nvSpPr>
            <p:cNvPr id="254" name="Oval 253"/>
            <p:cNvSpPr/>
            <p:nvPr/>
          </p:nvSpPr>
          <p:spPr>
            <a:xfrm>
              <a:off x="35673103" y="15802575"/>
              <a:ext cx="4516916" cy="13330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Competency</a:t>
              </a:r>
              <a:endParaRPr lang="en-US" sz="4400" dirty="0"/>
            </a:p>
          </p:txBody>
        </p:sp>
        <p:sp>
          <p:nvSpPr>
            <p:cNvPr id="255" name="Right Arrow 254"/>
            <p:cNvSpPr/>
            <p:nvPr/>
          </p:nvSpPr>
          <p:spPr>
            <a:xfrm rot="5400000">
              <a:off x="37419277" y="14783514"/>
              <a:ext cx="716096" cy="8593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36607702" y="13663467"/>
              <a:ext cx="2346593" cy="1211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Skills</a:t>
              </a:r>
              <a:endParaRPr lang="en-US" sz="3200" dirty="0"/>
            </a:p>
          </p:txBody>
        </p:sp>
        <p:sp>
          <p:nvSpPr>
            <p:cNvPr id="257" name="Right Arrow 256"/>
            <p:cNvSpPr/>
            <p:nvPr/>
          </p:nvSpPr>
          <p:spPr>
            <a:xfrm rot="3600000">
              <a:off x="35572115" y="15327013"/>
              <a:ext cx="616944" cy="8593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3557866" y="14425466"/>
              <a:ext cx="2346593" cy="1211855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Knowledge</a:t>
              </a:r>
              <a:endParaRPr lang="en-US" sz="3200" dirty="0"/>
            </a:p>
          </p:txBody>
        </p:sp>
        <p:sp>
          <p:nvSpPr>
            <p:cNvPr id="277" name="Right Arrow 276"/>
            <p:cNvSpPr/>
            <p:nvPr/>
          </p:nvSpPr>
          <p:spPr>
            <a:xfrm rot="7200000">
              <a:off x="39349065" y="15192974"/>
              <a:ext cx="616944" cy="85931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39646521" y="14245524"/>
              <a:ext cx="2346593" cy="121185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Attitudes</a:t>
              </a:r>
              <a:endParaRPr lang="en-US" sz="3200" dirty="0"/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sz="quarter" idx="129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17503" r="635" b="17503"/>
          <a:stretch>
            <a:fillRect/>
          </a:stretch>
        </p:blipFill>
        <p:spPr>
          <a:xfrm>
            <a:off x="12987066" y="14389274"/>
            <a:ext cx="5500468" cy="3543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4" name="Text Box 789"/>
          <p:cNvSpPr txBox="1">
            <a:spLocks noChangeArrowheads="1"/>
          </p:cNvSpPr>
          <p:nvPr/>
        </p:nvSpPr>
        <p:spPr bwMode="auto">
          <a:xfrm>
            <a:off x="1288108" y="15652171"/>
            <a:ext cx="4338605" cy="34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marR="0" lvl="0" indent="-354013">
              <a:spcBef>
                <a:spcPts val="100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Arial"/>
              </a:rPr>
              <a:t>3. Complement </a:t>
            </a:r>
            <a:r>
              <a:rPr lang="en-US" sz="2800" dirty="0">
                <a:ea typeface="Calibri"/>
                <a:cs typeface="Arial"/>
              </a:rPr>
              <a:t>regional and state efforts </a:t>
            </a:r>
            <a:r>
              <a:rPr lang="en-US" sz="2800" dirty="0" smtClean="0">
                <a:ea typeface="Calibri"/>
                <a:cs typeface="Arial"/>
              </a:rPr>
              <a:t>to reduce avoidable hospital readmissions, improve quality care, reduce overall costs</a:t>
            </a:r>
            <a:endParaRPr lang="en-US" sz="2800" dirty="0">
              <a:latin typeface="Arial"/>
              <a:ea typeface="Calibri"/>
            </a:endParaRPr>
          </a:p>
          <a:p>
            <a:pPr>
              <a:spcBef>
                <a:spcPct val="50000"/>
              </a:spcBef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956364" y="16416918"/>
            <a:ext cx="979972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>
              <a:spcBef>
                <a:spcPts val="1000"/>
              </a:spcBef>
              <a:spcAft>
                <a:spcPts val="1000"/>
              </a:spcAft>
            </a:pPr>
            <a:r>
              <a:rPr lang="en-US" sz="3200" b="1" i="1" dirty="0" smtClean="0"/>
              <a:t>Curriculum Modules</a:t>
            </a:r>
          </a:p>
          <a:p>
            <a:pPr marL="406400">
              <a:spcAft>
                <a:spcPts val="1000"/>
              </a:spcAft>
            </a:pPr>
            <a:r>
              <a:rPr lang="en-US" sz="2800" dirty="0" smtClean="0"/>
              <a:t>The curriculum’s four modules each focus on the development of specific competencies:</a:t>
            </a:r>
          </a:p>
          <a:p>
            <a:pPr marL="914400" indent="-4492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 smtClean="0"/>
              <a:t>Understanding </a:t>
            </a:r>
            <a:r>
              <a:rPr lang="en-US" sz="2800" dirty="0"/>
              <a:t>Care Transitions across the Health Care </a:t>
            </a:r>
            <a:r>
              <a:rPr lang="en-US" sz="2800" dirty="0" smtClean="0"/>
              <a:t>Continuum</a:t>
            </a:r>
            <a:endParaRPr lang="en-US" sz="2800" dirty="0"/>
          </a:p>
          <a:p>
            <a:pPr marL="914400" indent="-4492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The Key Role of Nursing in Patient Care </a:t>
            </a:r>
            <a:r>
              <a:rPr lang="en-US" sz="2800" dirty="0" smtClean="0"/>
              <a:t>Transitions</a:t>
            </a:r>
            <a:endParaRPr lang="en-US" sz="2800" dirty="0"/>
          </a:p>
          <a:p>
            <a:pPr marL="914400" indent="-4492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Systems Thinking in Patient Care </a:t>
            </a:r>
            <a:r>
              <a:rPr lang="en-US" sz="2800" dirty="0" smtClean="0"/>
              <a:t>Transitions </a:t>
            </a:r>
            <a:endParaRPr lang="en-US" sz="2800" dirty="0"/>
          </a:p>
          <a:p>
            <a:pPr marL="914400" indent="-449263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Nursing Leadership in Care Transitions Quality </a:t>
            </a:r>
            <a:r>
              <a:rPr lang="en-US" sz="2800" dirty="0" smtClean="0"/>
              <a:t>Improvement</a:t>
            </a:r>
            <a:r>
              <a:rPr lang="en-US" sz="2800" dirty="0"/>
              <a:t> </a:t>
            </a:r>
            <a:endParaRPr lang="en-US" sz="2800" dirty="0" smtClean="0"/>
          </a:p>
        </p:txBody>
      </p:sp>
      <p:sp>
        <p:nvSpPr>
          <p:cNvPr id="94" name="Rectangle 93"/>
          <p:cNvSpPr/>
          <p:nvPr/>
        </p:nvSpPr>
        <p:spPr>
          <a:xfrm>
            <a:off x="33329605" y="6534906"/>
            <a:ext cx="94264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Project members are collaboratively developing a competency-based curriculum designed to expand nurses’ knowledge, skills and attitudes to lead effective care transitions.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project conducted an extensive gap analysis and used the MA Nurse of the Future Competencies© and </a:t>
            </a:r>
            <a:r>
              <a:rPr lang="en-US" sz="2800" dirty="0" smtClean="0">
                <a:latin typeface="Calibri" pitchFamily="34" charset="0"/>
              </a:rPr>
              <a:t>Inter-professional </a:t>
            </a:r>
            <a:r>
              <a:rPr lang="en-US" sz="2800" dirty="0">
                <a:latin typeface="Calibri" pitchFamily="34" charset="0"/>
              </a:rPr>
              <a:t>Collaborative Practice </a:t>
            </a:r>
            <a:r>
              <a:rPr lang="en-US" sz="2800" dirty="0" smtClean="0">
                <a:latin typeface="Calibri" pitchFamily="34" charset="0"/>
              </a:rPr>
              <a:t>Competencies to guide curriculum development.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/>
              <a:t>The curriculum is organized as a toolkit, with interactive and experiential learning activities, patient-centered case studies, readings, presentations,  and other tools and resources.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/>
          </a:p>
        </p:txBody>
      </p:sp>
      <p:sp>
        <p:nvSpPr>
          <p:cNvPr id="96" name="Rectangle 95"/>
          <p:cNvSpPr/>
          <p:nvPr/>
        </p:nvSpPr>
        <p:spPr>
          <a:xfrm>
            <a:off x="33352280" y="22686153"/>
            <a:ext cx="8797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curriculum includes </a:t>
            </a:r>
            <a:r>
              <a:rPr lang="en-US" sz="2800" dirty="0" smtClean="0"/>
              <a:t>a variety </a:t>
            </a:r>
            <a:r>
              <a:rPr lang="en-US" sz="2800" dirty="0"/>
              <a:t>of experiential learning </a:t>
            </a:r>
            <a:r>
              <a:rPr lang="en-US" sz="2800" dirty="0" smtClean="0"/>
              <a:t> activities </a:t>
            </a:r>
            <a:r>
              <a:rPr lang="en-US" sz="2800" dirty="0"/>
              <a:t>focused </a:t>
            </a:r>
            <a:r>
              <a:rPr lang="en-US" sz="2800" dirty="0" smtClean="0"/>
              <a:t>on tracing </a:t>
            </a:r>
            <a:r>
              <a:rPr lang="en-US" sz="2800" dirty="0"/>
              <a:t>a patient from </a:t>
            </a:r>
            <a:r>
              <a:rPr lang="en-US" sz="2800" dirty="0" smtClean="0"/>
              <a:t>one care </a:t>
            </a:r>
            <a:r>
              <a:rPr lang="en-US" sz="2800" dirty="0"/>
              <a:t>setting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another to enable learners to </a:t>
            </a:r>
            <a:r>
              <a:rPr lang="en-US" sz="2800" dirty="0" smtClean="0"/>
              <a:t>understand a patient’s </a:t>
            </a:r>
            <a:r>
              <a:rPr lang="en-US" sz="2800" dirty="0"/>
              <a:t>journey and </a:t>
            </a:r>
            <a:r>
              <a:rPr lang="en-US" sz="2800" dirty="0" smtClean="0"/>
              <a:t>different care settings </a:t>
            </a:r>
            <a:endParaRPr lang="en-US" sz="2800" dirty="0">
              <a:latin typeface="Calibri" pitchFamily="34" charset="0"/>
            </a:endParaRPr>
          </a:p>
          <a:p>
            <a:endParaRPr lang="en-US" sz="2800" dirty="0" smtClean="0"/>
          </a:p>
        </p:txBody>
      </p:sp>
      <p:sp>
        <p:nvSpPr>
          <p:cNvPr id="97" name="Text Placeholder 258"/>
          <p:cNvSpPr>
            <a:spLocks noGrp="1"/>
          </p:cNvSpPr>
          <p:nvPr>
            <p:ph type="body" sz="quarter" idx="25"/>
          </p:nvPr>
        </p:nvSpPr>
        <p:spPr>
          <a:xfrm>
            <a:off x="32956365" y="28757110"/>
            <a:ext cx="9996190" cy="800211"/>
          </a:xfrm>
          <a:solidFill>
            <a:schemeClr val="bg2"/>
          </a:solidFill>
        </p:spPr>
        <p:txBody>
          <a:bodyPr/>
          <a:lstStyle/>
          <a:p>
            <a:r>
              <a:rPr lang="en-US" sz="4000" u="none" dirty="0" smtClean="0">
                <a:solidFill>
                  <a:schemeClr val="tx1"/>
                </a:solidFill>
              </a:rPr>
              <a:t>More Information?</a:t>
            </a:r>
            <a:endParaRPr lang="en-US" sz="4000" u="none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2855293" y="29843454"/>
            <a:ext cx="101235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9575"/>
            <a:r>
              <a:rPr lang="en-US" sz="2400" dirty="0" smtClean="0">
                <a:latin typeface="Calibri" pitchFamily="34" charset="0"/>
              </a:rPr>
              <a:t>Carolyn Blanks - Executive Director, </a:t>
            </a:r>
            <a:r>
              <a:rPr lang="en-US" sz="2400" dirty="0"/>
              <a:t>Massachusetts Senior Care Foundation</a:t>
            </a:r>
          </a:p>
          <a:p>
            <a:pPr marL="409575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21"/>
              </a:rPr>
              <a:t>cblanks@maseniorcare.org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09575"/>
            <a:endParaRPr lang="en-US" sz="2400" dirty="0">
              <a:latin typeface="Calibri" pitchFamily="34" charset="0"/>
            </a:endParaRPr>
          </a:p>
          <a:p>
            <a:pPr marL="409575"/>
            <a:r>
              <a:rPr lang="en-US" sz="2400" dirty="0" smtClean="0">
                <a:latin typeface="Calibri" pitchFamily="34" charset="0"/>
              </a:rPr>
              <a:t>Kelly Aiken - Project Director, Regional Employment Board of Hampden Co.</a:t>
            </a:r>
          </a:p>
          <a:p>
            <a:pPr marL="409575"/>
            <a:r>
              <a:rPr lang="en-US" sz="2400" dirty="0" smtClean="0">
                <a:latin typeface="Calibri" pitchFamily="34" charset="0"/>
                <a:hlinkClick r:id="rId22"/>
              </a:rPr>
              <a:t>kaiken@rebhc.org</a:t>
            </a:r>
            <a:endParaRPr lang="en-US" sz="2400" dirty="0" smtClean="0">
              <a:latin typeface="Calibri" pitchFamily="34" charset="0"/>
            </a:endParaRPr>
          </a:p>
          <a:p>
            <a:pPr marL="409575"/>
            <a:endParaRPr lang="en-US" sz="2400" dirty="0">
              <a:latin typeface="Calibri" pitchFamily="34" charset="0"/>
            </a:endParaRPr>
          </a:p>
          <a:p>
            <a:endParaRPr lang="en-US" sz="2800" dirty="0" smtClean="0"/>
          </a:p>
        </p:txBody>
      </p:sp>
      <p:sp>
        <p:nvSpPr>
          <p:cNvPr id="88" name="Rectangle 87"/>
          <p:cNvSpPr/>
          <p:nvPr/>
        </p:nvSpPr>
        <p:spPr>
          <a:xfrm>
            <a:off x="33390303" y="22027567"/>
            <a:ext cx="4500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 i="1" dirty="0" smtClean="0"/>
              <a:t>Patient Tracer Experience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72008" y="8388481"/>
            <a:ext cx="12794932" cy="128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Placeholder 86" descr="MSCF_AA family.JPG"/>
          <p:cNvPicPr>
            <a:picLocks noGrp="1" noChangeAspect="1"/>
          </p:cNvPicPr>
          <p:nvPr>
            <p:ph type="pic" sz="quarter" idx="131"/>
          </p:nvPr>
        </p:nvPicPr>
        <p:blipFill>
          <a:blip r:embed="rId24" cstate="print">
            <a:lum bright="10000"/>
          </a:blip>
          <a:srcRect l="26624" t="3992" b="11334"/>
          <a:stretch>
            <a:fillRect/>
          </a:stretch>
        </p:blipFill>
        <p:spPr>
          <a:xfrm rot="16200000">
            <a:off x="1060455" y="6997423"/>
            <a:ext cx="4761694" cy="365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27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r="25578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28"/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24"/>
          <a:stretch/>
        </p:blipFill>
        <p:spPr>
          <a:xfrm>
            <a:off x="35684746" y="1014453"/>
            <a:ext cx="7285940" cy="2221910"/>
          </a:xfr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90" y="594362"/>
            <a:ext cx="32861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x48-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FF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3602</TotalTime>
  <Words>633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36x48-Template-V2b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Seminar</cp:lastModifiedBy>
  <cp:revision>194</cp:revision>
  <dcterms:created xsi:type="dcterms:W3CDTF">2012-02-03T19:11:35Z</dcterms:created>
  <dcterms:modified xsi:type="dcterms:W3CDTF">2014-09-10T16:12:44Z</dcterms:modified>
</cp:coreProperties>
</file>